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302" r:id="rId12"/>
    <p:sldId id="303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300" r:id="rId31"/>
    <p:sldId id="285" r:id="rId32"/>
    <p:sldId id="301" r:id="rId33"/>
    <p:sldId id="287" r:id="rId34"/>
    <p:sldId id="288" r:id="rId35"/>
    <p:sldId id="290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291" r:id="rId46"/>
    <p:sldId id="313" r:id="rId47"/>
    <p:sldId id="316" r:id="rId48"/>
    <p:sldId id="314" r:id="rId49"/>
    <p:sldId id="315" r:id="rId50"/>
    <p:sldId id="317" r:id="rId51"/>
    <p:sldId id="318" r:id="rId52"/>
    <p:sldId id="293" r:id="rId53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1656">
          <p15:clr>
            <a:srgbClr val="A4A3A4"/>
          </p15:clr>
        </p15:guide>
        <p15:guide id="2" pos="29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02" y="174"/>
      </p:cViewPr>
      <p:guideLst>
        <p:guide orient="horz" pos="1656"/>
        <p:guide pos="29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631602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Garamond"/>
        <a:ea typeface="Garamond"/>
        <a:cs typeface="Garamond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1pPr>
            <a:lvl2pPr marL="0" indent="329138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2pPr>
            <a:lvl3pPr marL="0" indent="658277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3pPr>
            <a:lvl4pPr marL="0" indent="987415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4pPr>
            <a:lvl5pPr marL="0" indent="1316552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8591339" y="508829"/>
            <a:ext cx="371897" cy="35394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Garamond"/>
                <a:ea typeface="Garamond"/>
                <a:cs typeface="Garamond"/>
                <a:sym typeface="Trebuchet MS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r>
              <a:rPr dirty="0"/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44293" y="4787900"/>
            <a:ext cx="474489" cy="4565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Garamond"/>
                <a:ea typeface="Garamond"/>
                <a:cs typeface="Garamond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151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/>
              <a:t>1</a:t>
            </a:r>
            <a:r>
              <a:rPr lang="en-US" dirty="0"/>
              <a:t>0</a:t>
            </a:r>
            <a:r>
              <a:rPr dirty="0"/>
              <a:t> 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/>
              <a:t>Week </a:t>
            </a:r>
            <a:r>
              <a:rPr lang="en-US" dirty="0"/>
              <a:t>5</a:t>
            </a:r>
            <a:r>
              <a:rPr dirty="0"/>
              <a:t> - Clustering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0" name="Shape 250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HOW DO WE CLUSTER DATA?</a:t>
            </a:r>
          </a:p>
        </p:txBody>
      </p:sp>
      <p:sp>
        <p:nvSpPr>
          <p:cNvPr id="251" name="Shape 25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21080"/>
          </a:xfrm>
        </p:spPr>
        <p:txBody>
          <a:bodyPr/>
          <a:lstStyle/>
          <a:p>
            <a:r>
              <a:rPr lang="en-US" dirty="0" err="1"/>
              <a:t>Scikit</a:t>
            </a:r>
            <a:r>
              <a:rPr lang="en-US" dirty="0"/>
              <a:t>-learn has many clustering algorithms…</a:t>
            </a:r>
          </a:p>
        </p:txBody>
      </p:sp>
      <p:pic>
        <p:nvPicPr>
          <p:cNvPr id="1026" name="Picture 2" descr="../../_images/plot_cluster_comparison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3" y="1037078"/>
            <a:ext cx="82296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97105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0" name="Shape 250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US" dirty="0"/>
              <a:t>K-means</a:t>
            </a:r>
            <a:endParaRPr dirty="0"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47351748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7" name="Shape 2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259" name="Shape 259"/>
          <p:cNvSpPr/>
          <p:nvPr/>
        </p:nvSpPr>
        <p:spPr>
          <a:xfrm>
            <a:off x="566737" y="1104900"/>
            <a:ext cx="8382001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1) Choose k initial centroids (note that k is an input)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4) Repeat steps 2-3 until stopping criteria met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65" name="Shape 2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 1 - CHOOSE CENTROIDS</a:t>
            </a:r>
          </a:p>
        </p:txBody>
      </p:sp>
      <p:sp>
        <p:nvSpPr>
          <p:cNvPr id="267" name="Shape 267"/>
          <p:cNvSpPr/>
          <p:nvPr/>
        </p:nvSpPr>
        <p:spPr>
          <a:xfrm>
            <a:off x="566737" y="1104900"/>
            <a:ext cx="8382001" cy="2230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There are several options: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     - randomly (but may yield divergent behavior)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     - perform alternative clustering task, use resulting centroids as initial k-means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     - start with global centroid, choose point at max distance, repeat (but might select outlier)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3" name="Shape 2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 2 - ASSESS SIMILARITY</a:t>
            </a:r>
          </a:p>
        </p:txBody>
      </p:sp>
      <p:sp>
        <p:nvSpPr>
          <p:cNvPr id="275" name="Shape 275"/>
          <p:cNvSpPr/>
          <p:nvPr/>
        </p:nvSpPr>
        <p:spPr>
          <a:xfrm>
            <a:off x="566737" y="1104900"/>
            <a:ext cx="8382001" cy="37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The similarity criterion is determined by the measure we choose.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In the case of k-means clustering, the similarity metric is </a:t>
            </a:r>
            <a:r>
              <a:rPr lang="en-US" dirty="0">
                <a:latin typeface="Garamond"/>
                <a:ea typeface="Garamond"/>
                <a:cs typeface="Garamond"/>
              </a:rPr>
              <a:t>often </a:t>
            </a:r>
            <a:r>
              <a:rPr dirty="0">
                <a:latin typeface="Garamond"/>
                <a:ea typeface="Garamond"/>
                <a:cs typeface="Garamond"/>
              </a:rPr>
              <a:t>the </a:t>
            </a:r>
            <a:r>
              <a:rPr b="1" dirty="0">
                <a:latin typeface="Garamond"/>
                <a:ea typeface="Garamond"/>
                <a:cs typeface="Garamond"/>
              </a:rPr>
              <a:t>Euclidian distance:</a:t>
            </a:r>
            <a:endParaRPr lang="en-US" b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b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b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>
                <a:latin typeface="Garamond"/>
                <a:ea typeface="Garamond"/>
                <a:cs typeface="Garamond"/>
              </a:rPr>
              <a:t>Which means that you probably don’t want different ranges across different parameters (e.g. 0-1 on one parameter 0-1million on another).</a:t>
            </a:r>
            <a:endParaRPr b="1" dirty="0">
              <a:latin typeface="Garamond"/>
              <a:ea typeface="Garamond"/>
              <a:cs typeface="Garamond"/>
            </a:endParaRPr>
          </a:p>
        </p:txBody>
      </p:sp>
      <p:pic>
        <p:nvPicPr>
          <p:cNvPr id="276" name="image1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8656" y="2810573"/>
            <a:ext cx="4185763" cy="8067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82" name="Shape 2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83" name="Shape 2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 3 - RECALCULATE CENTROID POSITIONS</a:t>
            </a:r>
          </a:p>
        </p:txBody>
      </p:sp>
      <p:sp>
        <p:nvSpPr>
          <p:cNvPr id="284" name="Shape 284"/>
          <p:cNvSpPr/>
          <p:nvPr/>
        </p:nvSpPr>
        <p:spPr>
          <a:xfrm>
            <a:off x="566737" y="1104900"/>
            <a:ext cx="8382001" cy="1516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Q:  How do we re-compute the positions of the centres at each iteration of the algorithm?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A:  By calculating the centroid (i.e., the geometric centre)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88" name="Shape 28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89" name="Shape 28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90" name="Shape 2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91" name="Shape 2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 4 - CONVERGENCE</a:t>
            </a:r>
          </a:p>
        </p:txBody>
      </p:sp>
      <p:sp>
        <p:nvSpPr>
          <p:cNvPr id="292" name="Shape 292"/>
          <p:cNvSpPr/>
          <p:nvPr/>
        </p:nvSpPr>
        <p:spPr>
          <a:xfrm>
            <a:off x="566737" y="1104900"/>
            <a:ext cx="8382001" cy="2138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We iterate until some stopping criteria are met; in general, suitable convergence is achieved in a small number of steps.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Stopping criteria can be based on the centroids (eg, if positions change by no more than ε) or on the points (eg, if no more than x% change clusters between iterations).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98" name="Shape 2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99" name="Shape 2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300" name="Shape 300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4) Repeat steps 2-3 until stopping criteria met</a:t>
            </a:r>
          </a:p>
        </p:txBody>
      </p:sp>
      <p:sp>
        <p:nvSpPr>
          <p:cNvPr id="301" name="Shape 301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2" name="Shape 302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14" name="Shape 314"/>
          <p:cNvSpPr/>
          <p:nvPr/>
        </p:nvSpPr>
        <p:spPr>
          <a:xfrm>
            <a:off x="5893977" y="2705100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1</a:t>
            </a:r>
          </a:p>
        </p:txBody>
      </p:sp>
      <p:sp>
        <p:nvSpPr>
          <p:cNvPr id="315" name="Shape 315"/>
          <p:cNvSpPr/>
          <p:nvPr/>
        </p:nvSpPr>
        <p:spPr>
          <a:xfrm>
            <a:off x="7500936" y="3984676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2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18" name="Shape 31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19" name="Shape 31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0" name="Shape 32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1" name="Shape 3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22" name="Shape 3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323" name="Shape 323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4) Repeat steps 2-3 until stopping criteria met</a:t>
            </a:r>
          </a:p>
        </p:txBody>
      </p:sp>
      <p:sp>
        <p:nvSpPr>
          <p:cNvPr id="324" name="Shape 324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5" name="Shape 325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7" name="Shape 327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32" name="Shape 332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33" name="Shape 333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34" name="Shape 334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35" name="Shape 335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36" name="Shape 336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grpSp>
        <p:nvGrpSpPr>
          <p:cNvPr id="339" name="Group 339"/>
          <p:cNvGrpSpPr/>
          <p:nvPr/>
        </p:nvGrpSpPr>
        <p:grpSpPr>
          <a:xfrm>
            <a:off x="6663372" y="2451618"/>
            <a:ext cx="201032" cy="201032"/>
            <a:chOff x="0" y="0"/>
            <a:chExt cx="201031" cy="201031"/>
          </a:xfrm>
        </p:grpSpPr>
        <p:sp>
          <p:nvSpPr>
            <p:cNvPr id="337" name="Shape 337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342" name="Group 342"/>
          <p:cNvGrpSpPr/>
          <p:nvPr/>
        </p:nvGrpSpPr>
        <p:grpSpPr>
          <a:xfrm>
            <a:off x="7922185" y="2222810"/>
            <a:ext cx="201032" cy="201032"/>
            <a:chOff x="0" y="0"/>
            <a:chExt cx="201031" cy="201031"/>
          </a:xfrm>
        </p:grpSpPr>
        <p:sp>
          <p:nvSpPr>
            <p:cNvPr id="340" name="Shape 340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341" name="Shape 341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345" name="Group 345"/>
          <p:cNvGrpSpPr/>
          <p:nvPr/>
        </p:nvGrpSpPr>
        <p:grpSpPr>
          <a:xfrm>
            <a:off x="7910141" y="3399654"/>
            <a:ext cx="201032" cy="201032"/>
            <a:chOff x="0" y="0"/>
            <a:chExt cx="201031" cy="201031"/>
          </a:xfrm>
        </p:grpSpPr>
        <p:sp>
          <p:nvSpPr>
            <p:cNvPr id="343" name="Shape 343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344" name="Shape 344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sp>
        <p:nvSpPr>
          <p:cNvPr id="346" name="Shape 346"/>
          <p:cNvSpPr/>
          <p:nvPr/>
        </p:nvSpPr>
        <p:spPr>
          <a:xfrm>
            <a:off x="5893977" y="2705100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1</a:t>
            </a:r>
          </a:p>
        </p:txBody>
      </p:sp>
      <p:sp>
        <p:nvSpPr>
          <p:cNvPr id="347" name="Shape 347"/>
          <p:cNvSpPr/>
          <p:nvPr/>
        </p:nvSpPr>
        <p:spPr>
          <a:xfrm>
            <a:off x="7500936" y="3984676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2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57" name="Shape 15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/>
              <a:t>Motivation / Review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/>
              <a:t>Unsupervised learning - </a:t>
            </a:r>
            <a:r>
              <a:rPr dirty="0"/>
              <a:t>What is Clustering?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/>
              <a:t>What is</a:t>
            </a:r>
            <a:r>
              <a:rPr lang="en-AU" dirty="0"/>
              <a:t> K-</a:t>
            </a:r>
            <a:r>
              <a:rPr dirty="0"/>
              <a:t>Means and how does it work?</a:t>
            </a:r>
            <a:endParaRPr lang="en-AU" dirty="0"/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/>
              <a:t>What is DBSCAN and how does it work?</a:t>
            </a:r>
            <a:endParaRPr dirty="0"/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/>
              <a:t>Lab</a:t>
            </a:r>
            <a:endParaRPr lang="en-AU" dirty="0"/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/>
              <a:t>Supervised learning: cluster-based classifiers and </a:t>
            </a:r>
            <a:r>
              <a:rPr lang="en-AU" dirty="0" err="1"/>
              <a:t>regressors</a:t>
            </a:r>
            <a:endParaRPr dirty="0"/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/>
              <a:t>Discussion - Homework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51" name="Shape 35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53" name="Shape 3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54" name="Shape 3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355" name="Shape 355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4) Repeat steps 2-3 until stopping criteria met</a:t>
            </a:r>
          </a:p>
        </p:txBody>
      </p:sp>
      <p:sp>
        <p:nvSpPr>
          <p:cNvPr id="356" name="Shape 356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57" name="Shape 357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3" name="Shape 363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5" name="Shape 365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7" name="Shape 367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8" name="Shape 368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grpSp>
        <p:nvGrpSpPr>
          <p:cNvPr id="371" name="Group 371"/>
          <p:cNvGrpSpPr/>
          <p:nvPr/>
        </p:nvGrpSpPr>
        <p:grpSpPr>
          <a:xfrm>
            <a:off x="6663372" y="2451618"/>
            <a:ext cx="201032" cy="201032"/>
            <a:chOff x="0" y="0"/>
            <a:chExt cx="201031" cy="201031"/>
          </a:xfrm>
        </p:grpSpPr>
        <p:sp>
          <p:nvSpPr>
            <p:cNvPr id="369" name="Shape 369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374" name="Group 374"/>
          <p:cNvGrpSpPr/>
          <p:nvPr/>
        </p:nvGrpSpPr>
        <p:grpSpPr>
          <a:xfrm>
            <a:off x="7922185" y="2222810"/>
            <a:ext cx="201032" cy="201032"/>
            <a:chOff x="0" y="0"/>
            <a:chExt cx="201031" cy="201031"/>
          </a:xfrm>
        </p:grpSpPr>
        <p:sp>
          <p:nvSpPr>
            <p:cNvPr id="372" name="Shape 372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377" name="Group 377"/>
          <p:cNvGrpSpPr/>
          <p:nvPr/>
        </p:nvGrpSpPr>
        <p:grpSpPr>
          <a:xfrm>
            <a:off x="7910141" y="3399654"/>
            <a:ext cx="201032" cy="201032"/>
            <a:chOff x="0" y="0"/>
            <a:chExt cx="201031" cy="201031"/>
          </a:xfrm>
        </p:grpSpPr>
        <p:sp>
          <p:nvSpPr>
            <p:cNvPr id="375" name="Shape 375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sp>
        <p:nvSpPr>
          <p:cNvPr id="378" name="Shape 378"/>
          <p:cNvSpPr/>
          <p:nvPr/>
        </p:nvSpPr>
        <p:spPr>
          <a:xfrm>
            <a:off x="6751649" y="2681350"/>
            <a:ext cx="2649" cy="182881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79" name="Shape 379"/>
          <p:cNvSpPr/>
          <p:nvPr/>
        </p:nvSpPr>
        <p:spPr>
          <a:xfrm flipH="1">
            <a:off x="6601776" y="2652649"/>
            <a:ext cx="113411" cy="50434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0" name="Shape 380"/>
          <p:cNvSpPr/>
          <p:nvPr/>
        </p:nvSpPr>
        <p:spPr>
          <a:xfrm>
            <a:off x="6845617" y="2652649"/>
            <a:ext cx="250473" cy="458580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7676494" y="2019300"/>
            <a:ext cx="250473" cy="25885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2" name="Shape 382"/>
          <p:cNvSpPr/>
          <p:nvPr/>
        </p:nvSpPr>
        <p:spPr>
          <a:xfrm>
            <a:off x="7731038" y="2171700"/>
            <a:ext cx="141386" cy="14611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3" name="Shape 383"/>
          <p:cNvSpPr/>
          <p:nvPr/>
        </p:nvSpPr>
        <p:spPr>
          <a:xfrm flipH="1">
            <a:off x="8097554" y="2072715"/>
            <a:ext cx="30925" cy="15227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4" name="Shape 384"/>
          <p:cNvSpPr/>
          <p:nvPr/>
        </p:nvSpPr>
        <p:spPr>
          <a:xfrm flipH="1">
            <a:off x="7301758" y="3557370"/>
            <a:ext cx="499973" cy="1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5" name="Shape 385"/>
          <p:cNvSpPr/>
          <p:nvPr/>
        </p:nvSpPr>
        <p:spPr>
          <a:xfrm flipH="1">
            <a:off x="8011583" y="3207346"/>
            <a:ext cx="30925" cy="15227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6" name="Shape 386"/>
          <p:cNvSpPr/>
          <p:nvPr/>
        </p:nvSpPr>
        <p:spPr>
          <a:xfrm flipH="1">
            <a:off x="8163349" y="3026968"/>
            <a:ext cx="158077" cy="37105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7" name="Shape 387"/>
          <p:cNvSpPr/>
          <p:nvPr/>
        </p:nvSpPr>
        <p:spPr>
          <a:xfrm flipH="1">
            <a:off x="8128478" y="3504555"/>
            <a:ext cx="166838" cy="5281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8" name="Shape 388"/>
          <p:cNvSpPr/>
          <p:nvPr/>
        </p:nvSpPr>
        <p:spPr>
          <a:xfrm flipH="1">
            <a:off x="7634807" y="2324100"/>
            <a:ext cx="212038" cy="0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5893977" y="2705100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1</a:t>
            </a:r>
          </a:p>
        </p:txBody>
      </p:sp>
      <p:sp>
        <p:nvSpPr>
          <p:cNvPr id="390" name="Shape 390"/>
          <p:cNvSpPr/>
          <p:nvPr/>
        </p:nvSpPr>
        <p:spPr>
          <a:xfrm>
            <a:off x="7500936" y="3984676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2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94" name="Shape 3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95" name="Shape 3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96" name="Shape 3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97" name="Shape 3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398" name="Shape 398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4) Repeat steps 2-3 until stopping criteria met</a:t>
            </a:r>
          </a:p>
        </p:txBody>
      </p:sp>
      <p:sp>
        <p:nvSpPr>
          <p:cNvPr id="399" name="Shape 399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0" name="Shape 400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3" name="Shape 403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4" name="Shape 404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5" name="Shape 405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6" name="Shape 406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9" name="Shape 409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10" name="Shape 410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11" name="Shape 411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grpSp>
        <p:nvGrpSpPr>
          <p:cNvPr id="414" name="Group 414"/>
          <p:cNvGrpSpPr/>
          <p:nvPr/>
        </p:nvGrpSpPr>
        <p:grpSpPr>
          <a:xfrm>
            <a:off x="6663372" y="2451618"/>
            <a:ext cx="201032" cy="201032"/>
            <a:chOff x="0" y="0"/>
            <a:chExt cx="201031" cy="201031"/>
          </a:xfrm>
        </p:grpSpPr>
        <p:sp>
          <p:nvSpPr>
            <p:cNvPr id="412" name="Shape 412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417" name="Group 417"/>
          <p:cNvGrpSpPr/>
          <p:nvPr/>
        </p:nvGrpSpPr>
        <p:grpSpPr>
          <a:xfrm>
            <a:off x="7922185" y="2222810"/>
            <a:ext cx="201032" cy="201032"/>
            <a:chOff x="0" y="0"/>
            <a:chExt cx="201031" cy="201031"/>
          </a:xfrm>
        </p:grpSpPr>
        <p:sp>
          <p:nvSpPr>
            <p:cNvPr id="415" name="Shape 415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420" name="Group 420"/>
          <p:cNvGrpSpPr/>
          <p:nvPr/>
        </p:nvGrpSpPr>
        <p:grpSpPr>
          <a:xfrm>
            <a:off x="7910141" y="3399654"/>
            <a:ext cx="201032" cy="201032"/>
            <a:chOff x="0" y="0"/>
            <a:chExt cx="201031" cy="201031"/>
          </a:xfrm>
        </p:grpSpPr>
        <p:sp>
          <p:nvSpPr>
            <p:cNvPr id="418" name="Shape 418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sp>
        <p:nvSpPr>
          <p:cNvPr id="421" name="Shape 421"/>
          <p:cNvSpPr/>
          <p:nvPr/>
        </p:nvSpPr>
        <p:spPr>
          <a:xfrm>
            <a:off x="6751649" y="2681350"/>
            <a:ext cx="2649" cy="182881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2" name="Shape 422"/>
          <p:cNvSpPr/>
          <p:nvPr/>
        </p:nvSpPr>
        <p:spPr>
          <a:xfrm flipH="1">
            <a:off x="6601776" y="2652649"/>
            <a:ext cx="113411" cy="50434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3" name="Shape 423"/>
          <p:cNvSpPr/>
          <p:nvPr/>
        </p:nvSpPr>
        <p:spPr>
          <a:xfrm>
            <a:off x="6845617" y="2652649"/>
            <a:ext cx="250473" cy="458580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4" name="Shape 424"/>
          <p:cNvSpPr/>
          <p:nvPr/>
        </p:nvSpPr>
        <p:spPr>
          <a:xfrm>
            <a:off x="7676494" y="2019300"/>
            <a:ext cx="250473" cy="25885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5" name="Shape 425"/>
          <p:cNvSpPr/>
          <p:nvPr/>
        </p:nvSpPr>
        <p:spPr>
          <a:xfrm>
            <a:off x="7731038" y="2171700"/>
            <a:ext cx="141386" cy="14611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6" name="Shape 426"/>
          <p:cNvSpPr/>
          <p:nvPr/>
        </p:nvSpPr>
        <p:spPr>
          <a:xfrm flipH="1">
            <a:off x="8097554" y="2072715"/>
            <a:ext cx="30925" cy="15227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7" name="Shape 427"/>
          <p:cNvSpPr/>
          <p:nvPr/>
        </p:nvSpPr>
        <p:spPr>
          <a:xfrm flipH="1">
            <a:off x="7301758" y="3557370"/>
            <a:ext cx="499973" cy="1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8" name="Shape 428"/>
          <p:cNvSpPr/>
          <p:nvPr/>
        </p:nvSpPr>
        <p:spPr>
          <a:xfrm flipH="1">
            <a:off x="8011583" y="3207346"/>
            <a:ext cx="30925" cy="15227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9" name="Shape 429"/>
          <p:cNvSpPr/>
          <p:nvPr/>
        </p:nvSpPr>
        <p:spPr>
          <a:xfrm flipH="1">
            <a:off x="8163349" y="3026968"/>
            <a:ext cx="158077" cy="37105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0" name="Shape 430"/>
          <p:cNvSpPr/>
          <p:nvPr/>
        </p:nvSpPr>
        <p:spPr>
          <a:xfrm flipH="1">
            <a:off x="8128478" y="3504555"/>
            <a:ext cx="166838" cy="5281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1" name="Shape 431"/>
          <p:cNvSpPr/>
          <p:nvPr/>
        </p:nvSpPr>
        <p:spPr>
          <a:xfrm flipH="1">
            <a:off x="7634807" y="2324100"/>
            <a:ext cx="212038" cy="0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2" name="Shape 432"/>
          <p:cNvSpPr/>
          <p:nvPr/>
        </p:nvSpPr>
        <p:spPr>
          <a:xfrm>
            <a:off x="5893977" y="2705100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1</a:t>
            </a:r>
          </a:p>
        </p:txBody>
      </p:sp>
      <p:sp>
        <p:nvSpPr>
          <p:cNvPr id="433" name="Shape 433"/>
          <p:cNvSpPr/>
          <p:nvPr/>
        </p:nvSpPr>
        <p:spPr>
          <a:xfrm>
            <a:off x="7500936" y="3984676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2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6" name="Shape 43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7" name="Shape 43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8" name="Shape 43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9" name="Shape 4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440" name="Shape 4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441" name="Shape 441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4) Repeat steps 2-3 until stopping criteria met</a:t>
            </a:r>
          </a:p>
        </p:txBody>
      </p:sp>
      <p:sp>
        <p:nvSpPr>
          <p:cNvPr id="442" name="Shape 442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3" name="Shape 443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4" name="Shape 444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6" name="Shape 446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7" name="Shape 447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grpSp>
        <p:nvGrpSpPr>
          <p:cNvPr id="457" name="Group 457"/>
          <p:cNvGrpSpPr/>
          <p:nvPr/>
        </p:nvGrpSpPr>
        <p:grpSpPr>
          <a:xfrm>
            <a:off x="6738441" y="3074224"/>
            <a:ext cx="201032" cy="201032"/>
            <a:chOff x="0" y="0"/>
            <a:chExt cx="201031" cy="201031"/>
          </a:xfrm>
        </p:grpSpPr>
        <p:sp>
          <p:nvSpPr>
            <p:cNvPr id="455" name="Shape 455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460" name="Group 460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458" name="Shape 458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463" name="Group 463"/>
          <p:cNvGrpSpPr/>
          <p:nvPr/>
        </p:nvGrpSpPr>
        <p:grpSpPr>
          <a:xfrm>
            <a:off x="7898266" y="3226624"/>
            <a:ext cx="201032" cy="201032"/>
            <a:chOff x="0" y="0"/>
            <a:chExt cx="201031" cy="201031"/>
          </a:xfrm>
        </p:grpSpPr>
        <p:sp>
          <p:nvSpPr>
            <p:cNvPr id="461" name="Shape 461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462" name="Shape 462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sp>
        <p:nvSpPr>
          <p:cNvPr id="464" name="Shape 464"/>
          <p:cNvSpPr/>
          <p:nvPr/>
        </p:nvSpPr>
        <p:spPr>
          <a:xfrm>
            <a:off x="5893977" y="2705100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1</a:t>
            </a:r>
          </a:p>
        </p:txBody>
      </p:sp>
      <p:sp>
        <p:nvSpPr>
          <p:cNvPr id="465" name="Shape 465"/>
          <p:cNvSpPr/>
          <p:nvPr/>
        </p:nvSpPr>
        <p:spPr>
          <a:xfrm>
            <a:off x="7500936" y="3984676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2</a:t>
            </a: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69" name="Shape 46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70" name="Shape 47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71" name="Shape 4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473" name="Shape 473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4) Repeat steps 2-3 until stopping criteria met</a:t>
            </a:r>
          </a:p>
        </p:txBody>
      </p:sp>
      <p:sp>
        <p:nvSpPr>
          <p:cNvPr id="474" name="Shape 474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75" name="Shape 475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83" name="Shape 483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grpSp>
        <p:nvGrpSpPr>
          <p:cNvPr id="489" name="Group 489"/>
          <p:cNvGrpSpPr/>
          <p:nvPr/>
        </p:nvGrpSpPr>
        <p:grpSpPr>
          <a:xfrm>
            <a:off x="6738441" y="3074224"/>
            <a:ext cx="201032" cy="201032"/>
            <a:chOff x="0" y="0"/>
            <a:chExt cx="201031" cy="201031"/>
          </a:xfrm>
        </p:grpSpPr>
        <p:sp>
          <p:nvSpPr>
            <p:cNvPr id="487" name="Shape 487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488" name="Shape 488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492" name="Group 492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490" name="Shape 490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491" name="Shape 491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495" name="Group 495"/>
          <p:cNvGrpSpPr/>
          <p:nvPr/>
        </p:nvGrpSpPr>
        <p:grpSpPr>
          <a:xfrm>
            <a:off x="7898266" y="3226624"/>
            <a:ext cx="201032" cy="201032"/>
            <a:chOff x="0" y="0"/>
            <a:chExt cx="201031" cy="201031"/>
          </a:xfrm>
        </p:grpSpPr>
        <p:sp>
          <p:nvSpPr>
            <p:cNvPr id="493" name="Shape 493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494" name="Shape 494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sp>
        <p:nvSpPr>
          <p:cNvPr id="496" name="Shape 496"/>
          <p:cNvSpPr/>
          <p:nvPr/>
        </p:nvSpPr>
        <p:spPr>
          <a:xfrm flipV="1">
            <a:off x="7517134" y="2178008"/>
            <a:ext cx="244852" cy="12616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97" name="Shape 497"/>
          <p:cNvSpPr/>
          <p:nvPr/>
        </p:nvSpPr>
        <p:spPr>
          <a:xfrm flipV="1">
            <a:off x="7870062" y="2059907"/>
            <a:ext cx="244852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7614242" y="1985653"/>
            <a:ext cx="139046" cy="15545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99" name="Shape 499"/>
          <p:cNvSpPr/>
          <p:nvPr/>
        </p:nvSpPr>
        <p:spPr>
          <a:xfrm flipV="1">
            <a:off x="8093094" y="2953896"/>
            <a:ext cx="202357" cy="24879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00" name="Shape 500"/>
          <p:cNvSpPr/>
          <p:nvPr/>
        </p:nvSpPr>
        <p:spPr>
          <a:xfrm flipV="1">
            <a:off x="8110536" y="3305828"/>
            <a:ext cx="253219" cy="5781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01" name="Shape 501"/>
          <p:cNvSpPr/>
          <p:nvPr/>
        </p:nvSpPr>
        <p:spPr>
          <a:xfrm flipV="1">
            <a:off x="8001655" y="3059418"/>
            <a:ext cx="101179" cy="21583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02" name="Shape 502"/>
          <p:cNvSpPr/>
          <p:nvPr/>
        </p:nvSpPr>
        <p:spPr>
          <a:xfrm flipV="1">
            <a:off x="6641065" y="3229152"/>
            <a:ext cx="114226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03" name="Shape 503"/>
          <p:cNvSpPr/>
          <p:nvPr/>
        </p:nvSpPr>
        <p:spPr>
          <a:xfrm flipV="1">
            <a:off x="6977448" y="3125359"/>
            <a:ext cx="94402" cy="4020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6766234" y="2997121"/>
            <a:ext cx="58968" cy="11679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05" name="Shape 505"/>
          <p:cNvSpPr/>
          <p:nvPr/>
        </p:nvSpPr>
        <p:spPr>
          <a:xfrm>
            <a:off x="6878942" y="3300693"/>
            <a:ext cx="126610" cy="19307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5893977" y="2705100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1</a:t>
            </a:r>
          </a:p>
        </p:txBody>
      </p:sp>
      <p:sp>
        <p:nvSpPr>
          <p:cNvPr id="507" name="Shape 507"/>
          <p:cNvSpPr/>
          <p:nvPr/>
        </p:nvSpPr>
        <p:spPr>
          <a:xfrm>
            <a:off x="7500936" y="3984676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2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12" name="Shape 51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13" name="Shape 5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514" name="Shape 5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515" name="Shape 515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4) Repeat steps 2-3 until stopping criteria met</a:t>
            </a:r>
          </a:p>
        </p:txBody>
      </p:sp>
      <p:sp>
        <p:nvSpPr>
          <p:cNvPr id="516" name="Shape 516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17" name="Shape 517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18" name="Shape 518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20" name="Shape 520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21" name="Shape 521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22" name="Shape 522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24" name="Shape 524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25" name="Shape 525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26" name="Shape 526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27" name="Shape 527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28" name="Shape 528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grpSp>
        <p:nvGrpSpPr>
          <p:cNvPr id="531" name="Group 531"/>
          <p:cNvGrpSpPr/>
          <p:nvPr/>
        </p:nvGrpSpPr>
        <p:grpSpPr>
          <a:xfrm>
            <a:off x="6738441" y="3074224"/>
            <a:ext cx="201032" cy="201032"/>
            <a:chOff x="0" y="0"/>
            <a:chExt cx="201031" cy="201031"/>
          </a:xfrm>
        </p:grpSpPr>
        <p:sp>
          <p:nvSpPr>
            <p:cNvPr id="529" name="Shape 529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530" name="Shape 530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534" name="Group 534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532" name="Shape 532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533" name="Shape 533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537" name="Group 537"/>
          <p:cNvGrpSpPr/>
          <p:nvPr/>
        </p:nvGrpSpPr>
        <p:grpSpPr>
          <a:xfrm>
            <a:off x="7898266" y="3226624"/>
            <a:ext cx="201032" cy="201032"/>
            <a:chOff x="0" y="0"/>
            <a:chExt cx="201031" cy="201031"/>
          </a:xfrm>
        </p:grpSpPr>
        <p:sp>
          <p:nvSpPr>
            <p:cNvPr id="535" name="Shape 535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536" name="Shape 536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sp>
        <p:nvSpPr>
          <p:cNvPr id="538" name="Shape 538"/>
          <p:cNvSpPr/>
          <p:nvPr/>
        </p:nvSpPr>
        <p:spPr>
          <a:xfrm flipV="1">
            <a:off x="7517134" y="2178008"/>
            <a:ext cx="244852" cy="12616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39" name="Shape 539"/>
          <p:cNvSpPr/>
          <p:nvPr/>
        </p:nvSpPr>
        <p:spPr>
          <a:xfrm flipV="1">
            <a:off x="7870062" y="2059907"/>
            <a:ext cx="244852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40" name="Shape 540"/>
          <p:cNvSpPr/>
          <p:nvPr/>
        </p:nvSpPr>
        <p:spPr>
          <a:xfrm>
            <a:off x="7614242" y="1985653"/>
            <a:ext cx="139046" cy="15545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41" name="Shape 541"/>
          <p:cNvSpPr/>
          <p:nvPr/>
        </p:nvSpPr>
        <p:spPr>
          <a:xfrm flipV="1">
            <a:off x="8093094" y="2953896"/>
            <a:ext cx="202357" cy="24879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42" name="Shape 542"/>
          <p:cNvSpPr/>
          <p:nvPr/>
        </p:nvSpPr>
        <p:spPr>
          <a:xfrm flipV="1">
            <a:off x="8110536" y="3305828"/>
            <a:ext cx="253219" cy="5781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43" name="Shape 543"/>
          <p:cNvSpPr/>
          <p:nvPr/>
        </p:nvSpPr>
        <p:spPr>
          <a:xfrm flipV="1">
            <a:off x="8001655" y="3059418"/>
            <a:ext cx="101179" cy="21583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44" name="Shape 544"/>
          <p:cNvSpPr/>
          <p:nvPr/>
        </p:nvSpPr>
        <p:spPr>
          <a:xfrm flipV="1">
            <a:off x="6641065" y="3229152"/>
            <a:ext cx="114226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45" name="Shape 545"/>
          <p:cNvSpPr/>
          <p:nvPr/>
        </p:nvSpPr>
        <p:spPr>
          <a:xfrm flipV="1">
            <a:off x="6977448" y="3125359"/>
            <a:ext cx="94402" cy="4020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6766234" y="2997121"/>
            <a:ext cx="58968" cy="11679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47" name="Shape 547"/>
          <p:cNvSpPr/>
          <p:nvPr/>
        </p:nvSpPr>
        <p:spPr>
          <a:xfrm>
            <a:off x="6878942" y="3300693"/>
            <a:ext cx="126610" cy="19307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48" name="Shape 548"/>
          <p:cNvSpPr/>
          <p:nvPr/>
        </p:nvSpPr>
        <p:spPr>
          <a:xfrm>
            <a:off x="5893977" y="2705100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1</a:t>
            </a:r>
          </a:p>
        </p:txBody>
      </p:sp>
      <p:sp>
        <p:nvSpPr>
          <p:cNvPr id="549" name="Shape 549"/>
          <p:cNvSpPr/>
          <p:nvPr/>
        </p:nvSpPr>
        <p:spPr>
          <a:xfrm>
            <a:off x="7500936" y="3984676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2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52" name="Shape 55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54" name="Shape 55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55" name="Shape 5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556" name="Shape 5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557" name="Shape 557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4) Repeat steps 2-3 until stopping criteria met</a:t>
            </a:r>
          </a:p>
        </p:txBody>
      </p:sp>
      <p:sp>
        <p:nvSpPr>
          <p:cNvPr id="558" name="Shape 558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59" name="Shape 559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0" name="Shape 560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1" name="Shape 561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2" name="Shape 562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3" name="Shape 563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4" name="Shape 564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6" name="Shape 566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7" name="Shape 567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8" name="Shape 568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9" name="Shape 569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70" name="Shape 570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grpSp>
        <p:nvGrpSpPr>
          <p:cNvPr id="573" name="Group 573"/>
          <p:cNvGrpSpPr/>
          <p:nvPr/>
        </p:nvGrpSpPr>
        <p:grpSpPr>
          <a:xfrm>
            <a:off x="6785941" y="3162300"/>
            <a:ext cx="201032" cy="201032"/>
            <a:chOff x="0" y="0"/>
            <a:chExt cx="201031" cy="201031"/>
          </a:xfrm>
        </p:grpSpPr>
        <p:sp>
          <p:nvSpPr>
            <p:cNvPr id="571" name="Shape 571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572" name="Shape 572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576" name="Group 576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574" name="Shape 574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575" name="Shape 575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579" name="Group 579"/>
          <p:cNvGrpSpPr/>
          <p:nvPr/>
        </p:nvGrpSpPr>
        <p:grpSpPr>
          <a:xfrm>
            <a:off x="8221544" y="2992285"/>
            <a:ext cx="201032" cy="201032"/>
            <a:chOff x="0" y="0"/>
            <a:chExt cx="201031" cy="201031"/>
          </a:xfrm>
        </p:grpSpPr>
        <p:sp>
          <p:nvSpPr>
            <p:cNvPr id="577" name="Shape 577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578" name="Shape 578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sp>
        <p:nvSpPr>
          <p:cNvPr id="580" name="Shape 580"/>
          <p:cNvSpPr/>
          <p:nvPr/>
        </p:nvSpPr>
        <p:spPr>
          <a:xfrm flipV="1">
            <a:off x="7517134" y="2178008"/>
            <a:ext cx="244852" cy="12616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1" name="Shape 581"/>
          <p:cNvSpPr/>
          <p:nvPr/>
        </p:nvSpPr>
        <p:spPr>
          <a:xfrm flipV="1">
            <a:off x="7870062" y="2059907"/>
            <a:ext cx="244852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2" name="Shape 582"/>
          <p:cNvSpPr/>
          <p:nvPr/>
        </p:nvSpPr>
        <p:spPr>
          <a:xfrm>
            <a:off x="7614242" y="1985653"/>
            <a:ext cx="139046" cy="15545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3" name="Shape 583"/>
          <p:cNvSpPr/>
          <p:nvPr/>
        </p:nvSpPr>
        <p:spPr>
          <a:xfrm flipV="1">
            <a:off x="6641065" y="3229152"/>
            <a:ext cx="114226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4" name="Shape 584"/>
          <p:cNvSpPr/>
          <p:nvPr/>
        </p:nvSpPr>
        <p:spPr>
          <a:xfrm flipV="1">
            <a:off x="6977448" y="3125359"/>
            <a:ext cx="94402" cy="4020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5" name="Shape 585"/>
          <p:cNvSpPr/>
          <p:nvPr/>
        </p:nvSpPr>
        <p:spPr>
          <a:xfrm>
            <a:off x="6766234" y="2997121"/>
            <a:ext cx="58968" cy="11679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6" name="Shape 586"/>
          <p:cNvSpPr/>
          <p:nvPr/>
        </p:nvSpPr>
        <p:spPr>
          <a:xfrm>
            <a:off x="6967536" y="3390899"/>
            <a:ext cx="115099" cy="19307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7" name="Shape 587"/>
          <p:cNvSpPr/>
          <p:nvPr/>
        </p:nvSpPr>
        <p:spPr>
          <a:xfrm>
            <a:off x="8348476" y="3192954"/>
            <a:ext cx="58968" cy="11679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8" name="Shape 588"/>
          <p:cNvSpPr/>
          <p:nvPr/>
        </p:nvSpPr>
        <p:spPr>
          <a:xfrm flipV="1">
            <a:off x="8333637" y="2904999"/>
            <a:ext cx="30079" cy="86175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9" name="Shape 589"/>
          <p:cNvSpPr/>
          <p:nvPr/>
        </p:nvSpPr>
        <p:spPr>
          <a:xfrm>
            <a:off x="8129376" y="3078583"/>
            <a:ext cx="75571" cy="3626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90" name="Shape 590"/>
          <p:cNvSpPr/>
          <p:nvPr/>
        </p:nvSpPr>
        <p:spPr>
          <a:xfrm>
            <a:off x="5893977" y="2705100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1</a:t>
            </a:r>
          </a:p>
        </p:txBody>
      </p:sp>
      <p:sp>
        <p:nvSpPr>
          <p:cNvPr id="591" name="Shape 591"/>
          <p:cNvSpPr/>
          <p:nvPr/>
        </p:nvSpPr>
        <p:spPr>
          <a:xfrm>
            <a:off x="7500936" y="3984676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2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94" name="Shape 59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95" name="Shape 59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96" name="Shape 59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97" name="Shape 5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598" name="Shape 5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599" name="Shape 599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4) Repeat steps 2-3 until stopping criteria met</a:t>
            </a:r>
          </a:p>
        </p:txBody>
      </p:sp>
      <p:sp>
        <p:nvSpPr>
          <p:cNvPr id="600" name="Shape 600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01" name="Shape 601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02" name="Shape 602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03" name="Shape 603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04" name="Shape 604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05" name="Shape 605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06" name="Shape 606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07" name="Shape 607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08" name="Shape 608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09" name="Shape 609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10" name="Shape 610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11" name="Shape 611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12" name="Shape 612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grpSp>
        <p:nvGrpSpPr>
          <p:cNvPr id="615" name="Group 615"/>
          <p:cNvGrpSpPr/>
          <p:nvPr/>
        </p:nvGrpSpPr>
        <p:grpSpPr>
          <a:xfrm>
            <a:off x="6785941" y="3162300"/>
            <a:ext cx="201032" cy="201032"/>
            <a:chOff x="0" y="0"/>
            <a:chExt cx="201031" cy="201031"/>
          </a:xfrm>
        </p:grpSpPr>
        <p:sp>
          <p:nvSpPr>
            <p:cNvPr id="613" name="Shape 613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614" name="Shape 614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618" name="Group 618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616" name="Shape 616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617" name="Shape 617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621" name="Group 621"/>
          <p:cNvGrpSpPr/>
          <p:nvPr/>
        </p:nvGrpSpPr>
        <p:grpSpPr>
          <a:xfrm>
            <a:off x="8221544" y="2992285"/>
            <a:ext cx="201032" cy="201032"/>
            <a:chOff x="0" y="0"/>
            <a:chExt cx="201031" cy="201031"/>
          </a:xfrm>
        </p:grpSpPr>
        <p:sp>
          <p:nvSpPr>
            <p:cNvPr id="619" name="Shape 619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620" name="Shape 620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sp>
        <p:nvSpPr>
          <p:cNvPr id="622" name="Shape 622"/>
          <p:cNvSpPr/>
          <p:nvPr/>
        </p:nvSpPr>
        <p:spPr>
          <a:xfrm>
            <a:off x="5893977" y="2705100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1</a:t>
            </a:r>
          </a:p>
        </p:txBody>
      </p:sp>
      <p:sp>
        <p:nvSpPr>
          <p:cNvPr id="623" name="Shape 623"/>
          <p:cNvSpPr/>
          <p:nvPr/>
        </p:nvSpPr>
        <p:spPr>
          <a:xfrm>
            <a:off x="7500936" y="3984676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2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26" name="Shape 62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27" name="Shape 627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sz="7200" dirty="0"/>
              <a:t>HOW DO WE KNOW OUR</a:t>
            </a:r>
            <a:r>
              <a:rPr lang="en-US" sz="7200" dirty="0"/>
              <a:t> k-MEANS</a:t>
            </a:r>
            <a:r>
              <a:rPr sz="7200" dirty="0"/>
              <a:t> CLUSTERS ARE ANY GOOD?</a:t>
            </a:r>
          </a:p>
        </p:txBody>
      </p:sp>
      <p:sp>
        <p:nvSpPr>
          <p:cNvPr id="628" name="Shape 628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31" name="Shape 63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34" name="Shape 6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635" name="Shape 6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 VALIDATION</a:t>
            </a:r>
          </a:p>
        </p:txBody>
      </p:sp>
      <p:sp>
        <p:nvSpPr>
          <p:cNvPr id="636" name="Shape 636"/>
          <p:cNvSpPr/>
          <p:nvPr/>
        </p:nvSpPr>
        <p:spPr>
          <a:xfrm>
            <a:off x="454024" y="1429572"/>
            <a:ext cx="8455027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In general, k-means will converge to a solution and return a partition of k clusters, </a:t>
            </a:r>
            <a:r>
              <a:rPr i="1" dirty="0">
                <a:latin typeface="Garamond"/>
                <a:ea typeface="Garamond"/>
                <a:cs typeface="Garamond"/>
              </a:rPr>
              <a:t>even if no natural clusters exist in the data</a:t>
            </a:r>
            <a:r>
              <a:rPr dirty="0">
                <a:latin typeface="Garamond"/>
                <a:ea typeface="Garamond"/>
                <a:cs typeface="Garamond"/>
              </a:rPr>
              <a:t>.</a:t>
            </a: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39" name="Shape 63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40" name="Shape 64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41" name="Shape 64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42" name="Shape 6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643" name="Shape 6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CLUSTER VALIDATION</a:t>
            </a:r>
            <a:r>
              <a:rPr lang="en-US" dirty="0"/>
              <a:t> – COHESION</a:t>
            </a:r>
            <a:endParaRPr dirty="0"/>
          </a:p>
        </p:txBody>
      </p:sp>
      <p:sp>
        <p:nvSpPr>
          <p:cNvPr id="644" name="Shape 644"/>
          <p:cNvSpPr/>
          <p:nvPr/>
        </p:nvSpPr>
        <p:spPr>
          <a:xfrm>
            <a:off x="454024" y="1429572"/>
            <a:ext cx="8455027" cy="3885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Cohesion measures clustering effectiveness within a cluster.</a:t>
            </a: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>
                <a:latin typeface="Garamond"/>
                <a:ea typeface="Garamond"/>
                <a:cs typeface="Garamond"/>
              </a:rPr>
              <a:t>How far are the points in the cluster away from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>
                <a:latin typeface="Garamond"/>
                <a:ea typeface="Garamond"/>
                <a:cs typeface="Garamond"/>
              </a:rPr>
              <a:t>the centroid?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>
                <a:latin typeface="Garamond"/>
                <a:ea typeface="Garamond"/>
                <a:cs typeface="Garamond"/>
              </a:rPr>
              <a:t>Add up those distances.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>
                <a:latin typeface="Garamond"/>
                <a:ea typeface="Garamond"/>
                <a:cs typeface="Garamond"/>
              </a:rPr>
              <a:t>We’d like to see a small number.</a:t>
            </a:r>
          </a:p>
        </p:txBody>
      </p:sp>
      <p:pic>
        <p:nvPicPr>
          <p:cNvPr id="645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4487" y="1880295"/>
            <a:ext cx="3594101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14.png"/>
          <p:cNvPicPr>
            <a:picLocks noChangeAspect="1"/>
          </p:cNvPicPr>
          <p:nvPr/>
        </p:nvPicPr>
        <p:blipFill rotWithShape="1">
          <a:blip r:embed="rId3">
            <a:extLst/>
          </a:blip>
          <a:srcRect r="72836" b="40919"/>
          <a:stretch/>
        </p:blipFill>
        <p:spPr>
          <a:xfrm>
            <a:off x="6478588" y="2747474"/>
            <a:ext cx="2009127" cy="19670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64" name="Shape 164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WHAT IS CLUSTERING AND WHY DO IT?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39" name="Shape 63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40" name="Shape 64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41" name="Shape 64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42" name="Shape 6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643" name="Shape 6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CLUSTER VALIDATION</a:t>
            </a:r>
            <a:r>
              <a:rPr lang="en-US" dirty="0"/>
              <a:t> - SEPARATION</a:t>
            </a:r>
            <a:endParaRPr dirty="0"/>
          </a:p>
        </p:txBody>
      </p:sp>
      <p:sp>
        <p:nvSpPr>
          <p:cNvPr id="644" name="Shape 644"/>
          <p:cNvSpPr/>
          <p:nvPr/>
        </p:nvSpPr>
        <p:spPr>
          <a:xfrm>
            <a:off x="454024" y="1429572"/>
            <a:ext cx="8455027" cy="1500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Separation measures clustering effectiveness between clusters.</a:t>
            </a: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>
                <a:latin typeface="Garamond"/>
                <a:ea typeface="Garamond"/>
                <a:cs typeface="Garamond"/>
              </a:rPr>
              <a:t>i.e. How far apart are the centroids?</a:t>
            </a: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646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437" y="1801285"/>
            <a:ext cx="3632201" cy="71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14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36316" b="39492"/>
          <a:stretch/>
        </p:blipFill>
        <p:spPr>
          <a:xfrm>
            <a:off x="4067142" y="2818726"/>
            <a:ext cx="4710145" cy="20145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716167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59" name="Shape 65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60" name="Shape 66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61" name="Shape 6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662" name="Shape 6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CLUSTER VALIDATION</a:t>
            </a:r>
            <a:r>
              <a:rPr lang="en-US" dirty="0"/>
              <a:t> – SILHOUETTE COEFFICIENT</a:t>
            </a:r>
            <a:endParaRPr dirty="0"/>
          </a:p>
        </p:txBody>
      </p:sp>
      <p:sp>
        <p:nvSpPr>
          <p:cNvPr id="663" name="Shape 663"/>
          <p:cNvSpPr/>
          <p:nvPr/>
        </p:nvSpPr>
        <p:spPr>
          <a:xfrm>
            <a:off x="454024" y="1429572"/>
            <a:ext cx="8455027" cy="2603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One useful measure than combines the ideas of cohesion and separation is the silhouette coefficient. For point </a:t>
            </a:r>
            <a:r>
              <a:rPr baseline="-5999" dirty="0" err="1">
                <a:latin typeface="Garamond"/>
                <a:ea typeface="Garamond"/>
                <a:cs typeface="Garamond"/>
              </a:rPr>
              <a:t>i</a:t>
            </a:r>
            <a:r>
              <a:rPr dirty="0">
                <a:latin typeface="Garamond"/>
                <a:ea typeface="Garamond"/>
                <a:cs typeface="Garamond"/>
              </a:rPr>
              <a:t>, this is given by: 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such that: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    </a:t>
            </a:r>
            <a:r>
              <a:rPr dirty="0" err="1">
                <a:latin typeface="Garamond"/>
                <a:ea typeface="Garamond"/>
                <a:cs typeface="Garamond"/>
              </a:rPr>
              <a:t>a</a:t>
            </a:r>
            <a:r>
              <a:rPr baseline="-5999" dirty="0" err="1">
                <a:latin typeface="Garamond"/>
                <a:ea typeface="Garamond"/>
                <a:cs typeface="Garamond"/>
              </a:rPr>
              <a:t>i</a:t>
            </a:r>
            <a:r>
              <a:rPr dirty="0">
                <a:latin typeface="Garamond"/>
                <a:ea typeface="Garamond"/>
                <a:cs typeface="Garamond"/>
              </a:rPr>
              <a:t> = </a:t>
            </a:r>
            <a:r>
              <a:rPr lang="en-US" dirty="0">
                <a:latin typeface="Garamond"/>
                <a:ea typeface="Garamond"/>
                <a:cs typeface="Garamond"/>
              </a:rPr>
              <a:t>average distance from </a:t>
            </a:r>
            <a:r>
              <a:rPr lang="en-US" i="1" dirty="0" err="1">
                <a:latin typeface="Garamond"/>
                <a:ea typeface="Garamond"/>
                <a:cs typeface="Garamond"/>
              </a:rPr>
              <a:t>i</a:t>
            </a:r>
            <a:r>
              <a:rPr lang="en-US" dirty="0">
                <a:latin typeface="Garamond"/>
                <a:ea typeface="Garamond"/>
                <a:cs typeface="Garamond"/>
              </a:rPr>
              <a:t> to the other members of its clump</a:t>
            </a:r>
            <a:endParaRPr baseline="-5999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    b</a:t>
            </a:r>
            <a:r>
              <a:rPr baseline="-5999" dirty="0">
                <a:latin typeface="Garamond"/>
                <a:ea typeface="Garamond"/>
                <a:cs typeface="Garamond"/>
              </a:rPr>
              <a:t>i</a:t>
            </a:r>
            <a:r>
              <a:rPr dirty="0">
                <a:latin typeface="Garamond"/>
                <a:ea typeface="Garamond"/>
                <a:cs typeface="Garamond"/>
              </a:rPr>
              <a:t> = </a:t>
            </a:r>
            <a:r>
              <a:rPr lang="en-US" dirty="0">
                <a:latin typeface="Garamond"/>
                <a:ea typeface="Garamond"/>
                <a:cs typeface="Garamond"/>
              </a:rPr>
              <a:t>average distance from </a:t>
            </a:r>
            <a:r>
              <a:rPr lang="en-US" i="1" dirty="0" err="1">
                <a:latin typeface="Garamond"/>
                <a:ea typeface="Garamond"/>
                <a:cs typeface="Garamond"/>
              </a:rPr>
              <a:t>i</a:t>
            </a:r>
            <a:r>
              <a:rPr lang="en-US" dirty="0">
                <a:latin typeface="Garamond"/>
                <a:ea typeface="Garamond"/>
                <a:cs typeface="Garamond"/>
              </a:rPr>
              <a:t> to the members of the next best clump</a:t>
            </a: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664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0587" y="2305050"/>
            <a:ext cx="2501901" cy="647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59" name="Shape 65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60" name="Shape 66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61" name="Shape 6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662" name="Shape 662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62467"/>
          </a:xfrm>
          <a:prstGeom prst="rect">
            <a:avLst/>
          </a:prstGeom>
        </p:spPr>
        <p:txBody>
          <a:bodyPr/>
          <a:lstStyle/>
          <a:p>
            <a:r>
              <a:rPr dirty="0"/>
              <a:t>CLUSTER VALIDATION</a:t>
            </a:r>
            <a:r>
              <a:rPr lang="en-US" dirty="0"/>
              <a:t> – SILHOUETTE COEFFICIENT</a:t>
            </a:r>
            <a:endParaRPr dirty="0"/>
          </a:p>
        </p:txBody>
      </p:sp>
      <p:pic>
        <p:nvPicPr>
          <p:cNvPr id="664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408" y="2200634"/>
            <a:ext cx="5722369" cy="148142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Straight Arrow Connector 2"/>
          <p:cNvCxnSpPr/>
          <p:nvPr/>
        </p:nvCxnSpPr>
        <p:spPr>
          <a:xfrm>
            <a:off x="4963886" y="1721922"/>
            <a:ext cx="47501" cy="478712"/>
          </a:xfrm>
          <a:prstGeom prst="straightConnector1">
            <a:avLst/>
          </a:prstGeom>
          <a:noFill/>
          <a:ln w="31750" cap="flat">
            <a:solidFill>
              <a:schemeClr val="accent5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/>
          <p:cNvSpPr txBox="1"/>
          <p:nvPr/>
        </p:nvSpPr>
        <p:spPr>
          <a:xfrm>
            <a:off x="468153" y="993062"/>
            <a:ext cx="8497589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If it’s closer to members</a:t>
            </a:r>
            <a:r>
              <a:rPr kumimoji="0" lang="en-US" sz="23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 of another cluster than it is to it’s own cluster, this numerator goes negative</a:t>
            </a:r>
            <a:r>
              <a:rPr kumimoji="0" lang="en-US" sz="23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 </a:t>
            </a:r>
            <a:r>
              <a:rPr kumimoji="0" lang="en-US" sz="23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(</a:t>
            </a:r>
            <a:r>
              <a:rPr kumimoji="0" lang="en-US" sz="23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bad</a:t>
            </a:r>
            <a:r>
              <a:rPr kumimoji="0" lang="en-US" sz="23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)</a:t>
            </a:r>
            <a:endParaRPr kumimoji="0" lang="en-US" sz="23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716947" y="3467596"/>
            <a:ext cx="0" cy="498762"/>
          </a:xfrm>
          <a:prstGeom prst="straightConnector1">
            <a:avLst/>
          </a:prstGeom>
          <a:noFill/>
          <a:ln w="31750" cap="flat">
            <a:solidFill>
              <a:schemeClr val="accent5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/>
          <p:cNvSpPr txBox="1"/>
          <p:nvPr/>
        </p:nvSpPr>
        <p:spPr>
          <a:xfrm>
            <a:off x="-83130" y="3890302"/>
            <a:ext cx="6372862" cy="1164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But if</a:t>
            </a:r>
            <a:r>
              <a:rPr kumimoji="0" lang="en-US" sz="23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 it’s a long way away from anything, it was probably a lost cause anyway. </a:t>
            </a:r>
            <a:r>
              <a:rPr lang="en-US" b="0" dirty="0">
                <a:latin typeface="Garamond"/>
                <a:ea typeface="Garamond"/>
                <a:cs typeface="Garamond"/>
              </a:rPr>
              <a:t>A big denominator will make it close to zero.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289732" y="2413055"/>
            <a:ext cx="880045" cy="162657"/>
          </a:xfrm>
          <a:prstGeom prst="straightConnector1">
            <a:avLst/>
          </a:prstGeom>
          <a:noFill/>
          <a:ln w="31750" cap="flat">
            <a:solidFill>
              <a:schemeClr val="accent5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6729754" y="3322309"/>
            <a:ext cx="748145" cy="59377"/>
          </a:xfrm>
          <a:prstGeom prst="straightConnector1">
            <a:avLst/>
          </a:prstGeom>
          <a:noFill/>
          <a:ln w="31750" cap="flat">
            <a:solidFill>
              <a:schemeClr val="accent5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/>
          <p:cNvSpPr txBox="1"/>
          <p:nvPr/>
        </p:nvSpPr>
        <p:spPr>
          <a:xfrm>
            <a:off x="7169777" y="1678269"/>
            <a:ext cx="1938598" cy="3288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If it’s a long way from another cluster, then b will be much bigger than a, so this will get</a:t>
            </a:r>
            <a:r>
              <a:rPr kumimoji="0" lang="en-US" sz="23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 close to +1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>
                <a:latin typeface="Garamond"/>
                <a:ea typeface="Garamond"/>
                <a:cs typeface="Garamond"/>
              </a:rPr>
              <a:t>(good)</a:t>
            </a: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587421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75" name="Shape 67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76" name="Shape 67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77" name="Shape 67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78" name="Shape 6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679" name="Shape 6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 VALIDATION</a:t>
            </a:r>
          </a:p>
        </p:txBody>
      </p:sp>
      <p:sp>
        <p:nvSpPr>
          <p:cNvPr id="680" name="Shape 680"/>
          <p:cNvSpPr/>
          <p:nvPr/>
        </p:nvSpPr>
        <p:spPr>
          <a:xfrm>
            <a:off x="454024" y="1429572"/>
            <a:ext cx="8455027" cy="254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The silhouette coefficient for the cluster C</a:t>
            </a:r>
            <a:r>
              <a:rPr baseline="-5999" dirty="0">
                <a:latin typeface="Garamond"/>
                <a:ea typeface="Garamond"/>
                <a:cs typeface="Garamond"/>
              </a:rPr>
              <a:t>i</a:t>
            </a:r>
            <a:r>
              <a:rPr dirty="0">
                <a:latin typeface="Garamond"/>
                <a:ea typeface="Garamond"/>
                <a:cs typeface="Garamond"/>
              </a:rPr>
              <a:t> is given by the average silhouette coefficient across all points in C</a:t>
            </a:r>
            <a:r>
              <a:rPr baseline="-5999" dirty="0">
                <a:latin typeface="Garamond"/>
                <a:ea typeface="Garamond"/>
                <a:cs typeface="Garamond"/>
              </a:rPr>
              <a:t>i</a:t>
            </a:r>
            <a:r>
              <a:rPr dirty="0">
                <a:latin typeface="Garamond"/>
                <a:ea typeface="Garamond"/>
                <a:cs typeface="Garamond"/>
              </a:rPr>
              <a:t>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The overall silhouette coefficient is given by the average silhouette coefficient across all clusters:</a:t>
            </a:r>
          </a:p>
        </p:txBody>
      </p:sp>
      <p:pic>
        <p:nvPicPr>
          <p:cNvPr id="681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7606" y="2216150"/>
            <a:ext cx="3263901" cy="82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image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18706" y="3984848"/>
            <a:ext cx="3441701" cy="88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85" name="Shape 68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86" name="Shape 68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87" name="Shape 68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88" name="Shape 6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689" name="Shape 6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 VALIDATION</a:t>
            </a:r>
          </a:p>
        </p:txBody>
      </p:sp>
      <p:sp>
        <p:nvSpPr>
          <p:cNvPr id="690" name="Shape 690"/>
          <p:cNvSpPr/>
          <p:nvPr/>
        </p:nvSpPr>
        <p:spPr>
          <a:xfrm>
            <a:off x="454024" y="1429572"/>
            <a:ext cx="8455027" cy="1828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One useful application of cluster validation is to determine the best number of clusters for your dataset.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Q:  How would you do this?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A:  By computing the S</a:t>
            </a:r>
            <a:r>
              <a:rPr lang="en-US" dirty="0">
                <a:latin typeface="Garamond"/>
                <a:ea typeface="Garamond"/>
                <a:cs typeface="Garamond"/>
              </a:rPr>
              <a:t>ilhouette Coefficient</a:t>
            </a:r>
            <a:r>
              <a:rPr dirty="0">
                <a:latin typeface="Garamond"/>
                <a:ea typeface="Garamond"/>
                <a:cs typeface="Garamond"/>
              </a:rPr>
              <a:t> for different values of k.</a:t>
            </a: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01" name="Shape 70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02" name="Shape 70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03" name="Shape 70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04" name="Shape 7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705" name="Shape 7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 VALIDATION</a:t>
            </a:r>
          </a:p>
        </p:txBody>
      </p:sp>
      <p:sp>
        <p:nvSpPr>
          <p:cNvPr id="706" name="Shape 706"/>
          <p:cNvSpPr/>
          <p:nvPr/>
        </p:nvSpPr>
        <p:spPr>
          <a:xfrm>
            <a:off x="454024" y="1429572"/>
            <a:ext cx="8455027" cy="254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Strengths: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K-means is a popular algorithm because of its computational efficiency and simple and intuitive nature.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Weaknesses: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However, K-means is highly scale dependent, and is not suitable for data with widely varying shapes and densities.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0" name="Shape 250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US" dirty="0"/>
              <a:t>DBSCAN</a:t>
            </a:r>
            <a:endParaRPr dirty="0"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25042936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01" name="Shape 70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02" name="Shape 70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03" name="Shape 70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04" name="Shape 7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705" name="Shape 705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50368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DBSCAN</a:t>
            </a:r>
            <a:endParaRPr dirty="0"/>
          </a:p>
        </p:txBody>
      </p:sp>
      <p:sp>
        <p:nvSpPr>
          <p:cNvPr id="706" name="Shape 706"/>
          <p:cNvSpPr/>
          <p:nvPr/>
        </p:nvSpPr>
        <p:spPr>
          <a:xfrm>
            <a:off x="6272315" y="2949614"/>
            <a:ext cx="263356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457200" marR="65828" lvl="4" indent="-457200" algn="l" defTabSz="914400">
              <a:lnSpc>
                <a:spcPts val="24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061912" y="2203580"/>
            <a:ext cx="4275117" cy="726440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Choose a point: does it have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 enough </a:t>
            </a:r>
            <a:r>
              <a:rPr kumimoji="0" lang="en-US" sz="1800" b="0" i="0" u="none" strike="noStrike" cap="none" spc="0" normalizeH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neighbours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 in range?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68153" y="1298044"/>
            <a:ext cx="5671390" cy="419973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Choose</a:t>
            </a:r>
            <a:r>
              <a:rPr kumimoji="0" lang="en-US" sz="1800" b="0" i="1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 a minimum neighbor count and a radius.</a:t>
            </a:r>
            <a:endParaRPr kumimoji="0" lang="en-US" sz="1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847664" y="2414248"/>
            <a:ext cx="3094444" cy="419973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Put it aside until later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732246" y="3602412"/>
            <a:ext cx="4275117" cy="419973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Are any of them in a cluster?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379444" y="4343372"/>
            <a:ext cx="4860347" cy="726440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 dirty="0">
                <a:latin typeface="Garamond"/>
                <a:ea typeface="Garamond"/>
                <a:cs typeface="Garamond"/>
              </a:rPr>
              <a:t>Put this point in that cluster.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 dirty="0">
                <a:latin typeface="Garamond"/>
                <a:ea typeface="Garamond"/>
                <a:cs typeface="Garamond"/>
              </a:rPr>
              <a:t>(Merge clusters if there are several)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73143" y="4408364"/>
            <a:ext cx="3809320" cy="419973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 dirty="0">
                <a:latin typeface="Garamond"/>
                <a:ea typeface="Garamond"/>
                <a:cs typeface="Garamond"/>
              </a:rPr>
              <a:t>Make a new cluster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189477" y="2184274"/>
            <a:ext cx="758239" cy="906889"/>
          </a:xfrm>
          <a:prstGeom prst="rightArrow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21" name="Right Arrow 20"/>
          <p:cNvSpPr/>
          <p:nvPr/>
        </p:nvSpPr>
        <p:spPr>
          <a:xfrm rot="5400000">
            <a:off x="3605331" y="2802461"/>
            <a:ext cx="758239" cy="906889"/>
          </a:xfrm>
          <a:prstGeom prst="rightArrow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22" name="Right Arrow 21"/>
          <p:cNvSpPr/>
          <p:nvPr/>
        </p:nvSpPr>
        <p:spPr>
          <a:xfrm rot="7445427">
            <a:off x="2729608" y="3770808"/>
            <a:ext cx="758239" cy="906889"/>
          </a:xfrm>
          <a:prstGeom prst="rightArrow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23" name="Right Arrow 22"/>
          <p:cNvSpPr/>
          <p:nvPr/>
        </p:nvSpPr>
        <p:spPr>
          <a:xfrm rot="3186863">
            <a:off x="4353175" y="3889927"/>
            <a:ext cx="758239" cy="906889"/>
          </a:xfrm>
          <a:prstGeom prst="rightArrow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28061" y="2132550"/>
            <a:ext cx="1080384" cy="887917"/>
          </a:xfrm>
          <a:prstGeom prst="rightArrow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89529" y="2393813"/>
            <a:ext cx="517729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No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04963" y="3033031"/>
            <a:ext cx="557263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Yes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33556" y="4015824"/>
            <a:ext cx="505128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No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474776" y="4060305"/>
            <a:ext cx="557263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Yes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2325895"/>
            <a:ext cx="1149066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Garamond"/>
                <a:ea typeface="Garamond"/>
                <a:cs typeface="Garamond"/>
              </a:rPr>
              <a:t>Repeat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42137560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../../_images/plot_dbscan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83" y="-3865"/>
            <a:ext cx="7015554" cy="526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72083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42476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47671"/>
            <a:ext cx="8426769" cy="4030980"/>
          </a:xfrm>
        </p:spPr>
        <p:txBody>
          <a:bodyPr/>
          <a:lstStyle/>
          <a:p>
            <a:r>
              <a:rPr lang="en-US" b="0" dirty="0"/>
              <a:t>﻿DBSCAN cannot cluster data sets well with differences in densities</a:t>
            </a:r>
          </a:p>
          <a:p>
            <a:pPr lvl="1"/>
            <a:r>
              <a:rPr lang="en-US" b="0" dirty="0"/>
              <a:t>What neighbor count and radius would you choose?</a:t>
            </a:r>
          </a:p>
          <a:p>
            <a:r>
              <a:rPr lang="en-US" b="0" dirty="0"/>
              <a:t>Double the data = 4 times the memory requirements</a:t>
            </a:r>
          </a:p>
        </p:txBody>
      </p:sp>
    </p:spTree>
    <p:extLst>
      <p:ext uri="{BB962C8B-B14F-4D97-AF65-F5344CB8AC3E}">
        <p14:creationId xmlns:p14="http://schemas.microsoft.com/office/powerpoint/2010/main" val="45381262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77" name="Shape 17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CLUSTERING</a:t>
            </a:r>
          </a:p>
        </p:txBody>
      </p:sp>
      <p:sp>
        <p:nvSpPr>
          <p:cNvPr id="179" name="Shape 179"/>
          <p:cNvSpPr/>
          <p:nvPr/>
        </p:nvSpPr>
        <p:spPr>
          <a:xfrm>
            <a:off x="454024" y="2434652"/>
            <a:ext cx="5080399" cy="1113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What is a Cluster?</a:t>
            </a:r>
          </a:p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Why would we do this?</a:t>
            </a:r>
          </a:p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What is K-Means?</a:t>
            </a:r>
          </a:p>
        </p:txBody>
      </p:sp>
      <p:sp>
        <p:nvSpPr>
          <p:cNvPr id="180" name="Shape 180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1" name="Shape 181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grpSp>
        <p:nvGrpSpPr>
          <p:cNvPr id="195" name="Group 195"/>
          <p:cNvGrpSpPr/>
          <p:nvPr/>
        </p:nvGrpSpPr>
        <p:grpSpPr>
          <a:xfrm>
            <a:off x="6785941" y="3162300"/>
            <a:ext cx="201032" cy="201032"/>
            <a:chOff x="0" y="0"/>
            <a:chExt cx="201031" cy="201031"/>
          </a:xfrm>
        </p:grpSpPr>
        <p:sp>
          <p:nvSpPr>
            <p:cNvPr id="193" name="Shape 193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198" name="Group 198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196" name="Shape 196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201" name="Group 201"/>
          <p:cNvGrpSpPr/>
          <p:nvPr/>
        </p:nvGrpSpPr>
        <p:grpSpPr>
          <a:xfrm>
            <a:off x="8221544" y="2992285"/>
            <a:ext cx="201032" cy="201032"/>
            <a:chOff x="0" y="0"/>
            <a:chExt cx="201031" cy="201031"/>
          </a:xfrm>
        </p:grpSpPr>
        <p:sp>
          <p:nvSpPr>
            <p:cNvPr id="199" name="Shape 199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sp>
        <p:nvSpPr>
          <p:cNvPr id="202" name="Shape 202"/>
          <p:cNvSpPr/>
          <p:nvPr/>
        </p:nvSpPr>
        <p:spPr>
          <a:xfrm>
            <a:off x="5893977" y="2705100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1</a:t>
            </a:r>
          </a:p>
        </p:txBody>
      </p:sp>
      <p:sp>
        <p:nvSpPr>
          <p:cNvPr id="203" name="Shape 203"/>
          <p:cNvSpPr/>
          <p:nvPr/>
        </p:nvSpPr>
        <p:spPr>
          <a:xfrm>
            <a:off x="7500936" y="3984676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2</a:t>
            </a: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0" name="Shape 250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US" sz="6000" dirty="0"/>
              <a:t>Interactive Immersive Experience</a:t>
            </a:r>
            <a:br>
              <a:rPr lang="en-US" sz="6000" dirty="0"/>
            </a:br>
            <a:r>
              <a:rPr lang="en-US" sz="2400" dirty="0"/>
              <a:t>Cards,</a:t>
            </a:r>
            <a:br>
              <a:rPr lang="en-US" sz="2400" dirty="0"/>
            </a:br>
            <a:r>
              <a:rPr lang="en-US" sz="2400" dirty="0"/>
              <a:t>Sticky labels,</a:t>
            </a:r>
            <a:br>
              <a:rPr lang="en-US" sz="2400" dirty="0"/>
            </a:br>
            <a:r>
              <a:rPr lang="en-US" sz="2400" dirty="0"/>
              <a:t>Measuring tape</a:t>
            </a:r>
            <a:endParaRPr sz="2400" dirty="0"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1459361025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err="1"/>
              <a:t>KMeans</a:t>
            </a:r>
            <a:r>
              <a:rPr lang="en-US" dirty="0"/>
              <a:t> </a:t>
            </a:r>
            <a:r>
              <a:rPr lang="en-US" dirty="0" err="1"/>
              <a:t>sklearn</a:t>
            </a:r>
            <a:r>
              <a:rPr lang="en-US" dirty="0"/>
              <a:t>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sklearn.cluster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639" indent="0">
              <a:buNone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Clusterer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sklearn.cluster.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=‘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++’,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n_clusters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=3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DF =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pandas.DataFrame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marL="40639" indent="0">
              <a:buNone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Interesting_Columns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= DF[[‘Column1’,’Column2’]]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Clusters =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Clusterer.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fit_predict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Interesting_Columns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DF[‘Cluster’] = Clusters</a:t>
            </a:r>
          </a:p>
        </p:txBody>
      </p:sp>
    </p:spTree>
    <p:extLst>
      <p:ext uri="{BB962C8B-B14F-4D97-AF65-F5344CB8AC3E}">
        <p14:creationId xmlns:p14="http://schemas.microsoft.com/office/powerpoint/2010/main" val="139798908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Displaying a 2D clustering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Colouring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([‘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red’,’green’,’blue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’])</a:t>
            </a:r>
          </a:p>
          <a:p>
            <a:pPr marL="40639" indent="0">
              <a:buNone/>
            </a:pP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matplotlib.pyplot.scatter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(DF.Column1, DF.Column2,</a:t>
            </a:r>
          </a:p>
          <a:p>
            <a:pPr marL="40639" indent="0">
              <a:buNone/>
            </a:pP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color=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Colouring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[Clusters])</a:t>
            </a:r>
          </a:p>
          <a:p>
            <a:pPr marL="40639" indent="0">
              <a:buNone/>
            </a:pP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Matplotlib.pyplot.scatter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Clusterer.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cluster_centers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[:,0],</a:t>
            </a:r>
          </a:p>
          <a:p>
            <a:pPr marL="40639" indent="0">
              <a:buNone/>
            </a:pP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Clusterer.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cluster_centers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[:,1],</a:t>
            </a:r>
          </a:p>
          <a:p>
            <a:pPr marL="40639" indent="0">
              <a:buNone/>
            </a:pP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marker=“+”, s=30)</a:t>
            </a:r>
          </a:p>
          <a:p>
            <a:pPr marL="40639" indent="0">
              <a:buNone/>
            </a:pPr>
            <a:endParaRPr lang="en-US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8529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DBSCAN </a:t>
            </a:r>
            <a:r>
              <a:rPr lang="en-US" dirty="0" err="1"/>
              <a:t>sklearn</a:t>
            </a:r>
            <a:r>
              <a:rPr lang="en-US" dirty="0"/>
              <a:t>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﻿import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sklearn.cluster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639" indent="0">
              <a:buNone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Clusterer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</a:t>
            </a:r>
            <a:r>
              <a:rPr 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cluster</a:t>
            </a:r>
            <a:r>
              <a:rPr lang="en-US" b="0">
                <a:latin typeface="Courier New" panose="02070309020205020404" pitchFamily="49" charset="0"/>
                <a:cs typeface="Courier New" panose="02070309020205020404" pitchFamily="49" charset="0"/>
              </a:rPr>
              <a:t>.DBSCAN(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=200,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min_samples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DF =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pandas.DataFrame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marL="40639" indent="0">
              <a:buNone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Interesting_Columns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= DF[[‘Column1’,’Column2’]]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Clusters =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Clusterer.fit_predict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Interesting_Columns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DF[‘Cluster’] = Clusters</a:t>
            </a:r>
          </a:p>
          <a:p>
            <a:pPr marL="40639" indent="0">
              <a:buNone/>
            </a:pP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639" indent="0">
              <a:buNone/>
            </a:pP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74629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Silhouette (Scoring API)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sklearn.metrics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S=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sklearn.metrics.silhouette_score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Interesting_Scores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Clusters)</a:t>
            </a:r>
          </a:p>
        </p:txBody>
      </p:sp>
    </p:spTree>
    <p:extLst>
      <p:ext uri="{BB962C8B-B14F-4D97-AF65-F5344CB8AC3E}">
        <p14:creationId xmlns:p14="http://schemas.microsoft.com/office/powerpoint/2010/main" val="321029340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09" name="Shape 70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10" name="Shape 710"/>
          <p:cNvSpPr>
            <a:spLocks noGrp="1"/>
          </p:cNvSpPr>
          <p:nvPr>
            <p:ph type="title" idx="4294967295"/>
          </p:nvPr>
        </p:nvSpPr>
        <p:spPr>
          <a:xfrm>
            <a:off x="-2586038" y="1065212"/>
            <a:ext cx="8426451" cy="3894138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t>LAB</a:t>
            </a:r>
          </a:p>
        </p:txBody>
      </p:sp>
      <p:sp>
        <p:nvSpPr>
          <p:cNvPr id="711" name="Shape 71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71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8522" y="1159627"/>
            <a:ext cx="4130799" cy="3705309"/>
          </a:xfrm>
          <a:prstGeom prst="rect">
            <a:avLst/>
          </a:prstGeom>
          <a:ln w="25400"/>
        </p:spPr>
      </p:pic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K-Nearest-</a:t>
            </a:r>
            <a:r>
              <a:rPr lang="en-US" dirty="0" err="1"/>
              <a:t>Neighbours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K-nearest-</a:t>
            </a:r>
            <a:r>
              <a:rPr lang="en-US" b="0" dirty="0" err="1"/>
              <a:t>neighbours</a:t>
            </a:r>
            <a:endParaRPr lang="en-US" b="0" dirty="0"/>
          </a:p>
          <a:p>
            <a:pPr lvl="1"/>
            <a:r>
              <a:rPr lang="en-US" b="0" dirty="0"/>
              <a:t>.fit() does no computation at all</a:t>
            </a:r>
          </a:p>
          <a:p>
            <a:pPr lvl="1"/>
            <a:r>
              <a:rPr lang="en-US" b="0" dirty="0"/>
              <a:t>.predict() looks for the nearest K points in the data set</a:t>
            </a:r>
          </a:p>
          <a:p>
            <a:pPr lvl="2"/>
            <a:r>
              <a:rPr lang="en-US" b="0" dirty="0"/>
              <a:t>vote / average the answer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76" y="3564790"/>
            <a:ext cx="2345360" cy="1546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954" y="3574036"/>
            <a:ext cx="2286578" cy="1505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222" y="3591022"/>
            <a:ext cx="2360078" cy="15524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59923" y="3150280"/>
            <a:ext cx="101354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+mj-ea"/>
                <a:cs typeface="Garamond"/>
                <a:sym typeface="Helvetica"/>
              </a:rPr>
              <a:t>Raw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3113" y="3131912"/>
            <a:ext cx="209031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+mj-ea"/>
                <a:cs typeface="Garamond"/>
                <a:sym typeface="Helvetica"/>
              </a:rPr>
              <a:t>1-nearest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+mj-ea"/>
                <a:cs typeface="Garamond"/>
                <a:sym typeface="Helvetica"/>
              </a:rPr>
              <a:t>neighbour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+mj-ea"/>
              <a:cs typeface="Garamond"/>
              <a:sym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50232" y="3166909"/>
            <a:ext cx="217823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aramond"/>
                <a:cs typeface="Garamond"/>
              </a:rPr>
              <a:t>5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+mj-ea"/>
                <a:cs typeface="Garamond"/>
                <a:sym typeface="Helvetica"/>
              </a:rPr>
              <a:t>-nearest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+mj-ea"/>
                <a:cs typeface="Garamond"/>
                <a:sym typeface="Helvetica"/>
              </a:rPr>
              <a:t>neighbours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+mj-ea"/>
              <a:cs typeface="Garamond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02751725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KNeighbours</a:t>
            </a:r>
            <a:r>
              <a:rPr lang="en-US" dirty="0"/>
              <a:t> Classifier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titanic['Gender'] = </a:t>
            </a:r>
            <a:r>
              <a:rPr lang="en-US" sz="1800" b="0" dirty="0" err="1">
                <a:latin typeface="Courier New"/>
                <a:cs typeface="Courier New"/>
              </a:rPr>
              <a:t>numpy.where</a:t>
            </a:r>
            <a:r>
              <a:rPr lang="en-US" sz="1800" b="0" dirty="0">
                <a:latin typeface="Courier New"/>
                <a:cs typeface="Courier New"/>
              </a:rPr>
              <a:t>(</a:t>
            </a:r>
            <a:r>
              <a:rPr lang="en-US" sz="1800" b="0" dirty="0" err="1">
                <a:latin typeface="Courier New"/>
                <a:cs typeface="Courier New"/>
              </a:rPr>
              <a:t>titanic.Sex</a:t>
            </a:r>
            <a:r>
              <a:rPr lang="en-US" sz="1800" b="0" dirty="0">
                <a:latin typeface="Courier New"/>
                <a:cs typeface="Courier New"/>
              </a:rPr>
              <a:t> == 'male', 1, 0)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titanic['</a:t>
            </a:r>
            <a:r>
              <a:rPr lang="en-US" sz="1800" b="0" dirty="0" err="1">
                <a:latin typeface="Courier New"/>
                <a:cs typeface="Courier New"/>
              </a:rPr>
              <a:t>ScaledAge</a:t>
            </a:r>
            <a:r>
              <a:rPr lang="en-US" sz="1800" b="0" dirty="0">
                <a:latin typeface="Courier New"/>
                <a:cs typeface="Courier New"/>
              </a:rPr>
              <a:t>'] = </a:t>
            </a:r>
            <a:r>
              <a:rPr lang="en-US" sz="1800" b="0" dirty="0" err="1">
                <a:latin typeface="Courier New"/>
                <a:cs typeface="Courier New"/>
              </a:rPr>
              <a:t>passengers.Age</a:t>
            </a:r>
            <a:r>
              <a:rPr lang="en-US" sz="1800" b="0" dirty="0">
                <a:latin typeface="Courier New"/>
                <a:cs typeface="Courier New"/>
              </a:rPr>
              <a:t> / 20.0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import </a:t>
            </a:r>
            <a:r>
              <a:rPr lang="en-US" sz="1800" b="0" dirty="0" err="1">
                <a:latin typeface="Courier New"/>
                <a:cs typeface="Courier New"/>
              </a:rPr>
              <a:t>sklearn.neighbors</a:t>
            </a:r>
            <a:endParaRPr lang="en-US" sz="18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 err="1">
                <a:latin typeface="Courier New"/>
                <a:cs typeface="Courier New"/>
              </a:rPr>
              <a:t>knn</a:t>
            </a:r>
            <a:r>
              <a:rPr lang="en-US" sz="1800" b="0" dirty="0">
                <a:latin typeface="Courier New"/>
                <a:cs typeface="Courier New"/>
              </a:rPr>
              <a:t> = </a:t>
            </a:r>
            <a:r>
              <a:rPr lang="en-US" sz="1800" b="0" dirty="0" err="1">
                <a:latin typeface="Courier New"/>
                <a:cs typeface="Courier New"/>
              </a:rPr>
              <a:t>sklearn.neighbors.</a:t>
            </a:r>
            <a:r>
              <a:rPr lang="en-US" sz="1800" dirty="0" err="1">
                <a:latin typeface="Courier New"/>
                <a:cs typeface="Courier New"/>
              </a:rPr>
              <a:t>KNeighborsClassifier</a:t>
            </a:r>
            <a:r>
              <a:rPr lang="en-US" sz="1800" b="0" dirty="0">
                <a:latin typeface="Courier New"/>
                <a:cs typeface="Courier New"/>
              </a:rPr>
              <a:t>(</a:t>
            </a:r>
            <a:r>
              <a:rPr lang="en-US" sz="1800" b="0" dirty="0" err="1">
                <a:latin typeface="Courier New"/>
                <a:cs typeface="Courier New"/>
              </a:rPr>
              <a:t>n_neighbors</a:t>
            </a:r>
            <a:r>
              <a:rPr lang="en-US" sz="1800" b="0" dirty="0">
                <a:latin typeface="Courier New"/>
                <a:cs typeface="Courier New"/>
              </a:rPr>
              <a:t>=5)</a:t>
            </a:r>
          </a:p>
          <a:p>
            <a:pPr marL="40639" indent="0">
              <a:buNone/>
            </a:pPr>
            <a:r>
              <a:rPr lang="en-US" sz="1800" b="0" dirty="0" err="1">
                <a:latin typeface="Courier New"/>
                <a:cs typeface="Courier New"/>
              </a:rPr>
              <a:t>knn.fit</a:t>
            </a:r>
            <a:r>
              <a:rPr lang="en-US" sz="1800" b="0" dirty="0">
                <a:latin typeface="Courier New"/>
                <a:cs typeface="Courier New"/>
              </a:rPr>
              <a:t>(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	titanic[['</a:t>
            </a:r>
            <a:r>
              <a:rPr lang="en-US" sz="1800" b="0" dirty="0" err="1">
                <a:latin typeface="Courier New"/>
                <a:cs typeface="Courier New"/>
              </a:rPr>
              <a:t>Pclass</a:t>
            </a:r>
            <a:r>
              <a:rPr lang="en-US" sz="1800" b="0" dirty="0">
                <a:latin typeface="Courier New"/>
                <a:cs typeface="Courier New"/>
              </a:rPr>
              <a:t>', '</a:t>
            </a:r>
            <a:r>
              <a:rPr lang="en-US" sz="1800" b="0" dirty="0" err="1">
                <a:latin typeface="Courier New"/>
                <a:cs typeface="Courier New"/>
              </a:rPr>
              <a:t>ScaledAge</a:t>
            </a:r>
            <a:r>
              <a:rPr lang="en-US" sz="1800" b="0" dirty="0">
                <a:latin typeface="Courier New"/>
                <a:cs typeface="Courier New"/>
              </a:rPr>
              <a:t>', 'Gender']], 			</a:t>
            </a:r>
            <a:r>
              <a:rPr lang="en-US" sz="1800" b="0" dirty="0" err="1">
                <a:latin typeface="Courier New"/>
                <a:cs typeface="Courier New"/>
              </a:rPr>
              <a:t>titanic.Survived</a:t>
            </a:r>
            <a:endParaRPr lang="en-US" sz="18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sz="1800" b="0" dirty="0" err="1">
                <a:latin typeface="Courier New"/>
                <a:cs typeface="Courier New"/>
              </a:rPr>
              <a:t>knn.predict</a:t>
            </a:r>
            <a:r>
              <a:rPr lang="en-US" sz="1800" b="0" dirty="0">
                <a:latin typeface="Courier New"/>
                <a:cs typeface="Courier New"/>
              </a:rPr>
              <a:t>([ [1,2,0], [3,1.5,1]])</a:t>
            </a:r>
          </a:p>
        </p:txBody>
      </p:sp>
    </p:spTree>
    <p:extLst>
      <p:ext uri="{BB962C8B-B14F-4D97-AF65-F5344CB8AC3E}">
        <p14:creationId xmlns:p14="http://schemas.microsoft.com/office/powerpoint/2010/main" val="264301580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and Radius </a:t>
            </a:r>
            <a:r>
              <a:rPr lang="en-US" dirty="0" err="1"/>
              <a:t>Neighbours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sngStrike" dirty="0"/>
              <a:t>K-nearest-</a:t>
            </a:r>
            <a:r>
              <a:rPr lang="en-US" b="0" strike="sngStrike" dirty="0" err="1"/>
              <a:t>neighbours</a:t>
            </a:r>
            <a:r>
              <a:rPr lang="en-US" b="0" dirty="0"/>
              <a:t> </a:t>
            </a:r>
            <a:r>
              <a:rPr lang="en-US" b="0" i="1" dirty="0" err="1"/>
              <a:t>RadiusNeighbours</a:t>
            </a:r>
            <a:endParaRPr lang="en-US" b="0" i="1" strike="sngStrike" dirty="0"/>
          </a:p>
          <a:p>
            <a:pPr lvl="1"/>
            <a:r>
              <a:rPr lang="en-US" b="0" dirty="0"/>
              <a:t>.fit() does no computation at all</a:t>
            </a:r>
          </a:p>
          <a:p>
            <a:pPr lvl="1"/>
            <a:r>
              <a:rPr lang="en-US" b="0" dirty="0"/>
              <a:t>.predict() looks for the </a:t>
            </a:r>
            <a:r>
              <a:rPr lang="en-US" b="0" strike="sngStrike" dirty="0"/>
              <a:t>nearest K points in the data set</a:t>
            </a:r>
            <a:r>
              <a:rPr lang="en-US" b="0" dirty="0"/>
              <a:t> </a:t>
            </a:r>
            <a:r>
              <a:rPr lang="en-US" b="0" i="1" dirty="0"/>
              <a:t>points within a radius</a:t>
            </a:r>
            <a:endParaRPr lang="en-US" b="0" i="1" strike="sngStrike" dirty="0"/>
          </a:p>
          <a:p>
            <a:pPr lvl="2"/>
            <a:r>
              <a:rPr lang="en-US" b="0" dirty="0"/>
              <a:t>vote / average the answer</a:t>
            </a: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6793" y="2880849"/>
            <a:ext cx="8612054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b="0" dirty="0" err="1">
                <a:latin typeface="Courier New"/>
                <a:cs typeface="Courier New"/>
              </a:rPr>
              <a:t>rn</a:t>
            </a:r>
            <a:r>
              <a:rPr lang="en-US" sz="1800" b="0" dirty="0">
                <a:latin typeface="Courier New"/>
                <a:cs typeface="Courier New"/>
              </a:rPr>
              <a:t> = </a:t>
            </a:r>
            <a:r>
              <a:rPr lang="en-US" sz="1800" b="0" dirty="0" err="1">
                <a:latin typeface="Courier New"/>
                <a:cs typeface="Courier New"/>
              </a:rPr>
              <a:t>sklearn.neighbors.RadiusNeighborsClassifier</a:t>
            </a:r>
            <a:r>
              <a:rPr lang="en-US" sz="1800" b="0" dirty="0">
                <a:latin typeface="Courier New"/>
                <a:cs typeface="Courier New"/>
              </a:rPr>
              <a:t>(radius=1.1)</a:t>
            </a:r>
          </a:p>
          <a:p>
            <a:pPr algn="l"/>
            <a:r>
              <a:rPr lang="en-US" sz="1800" b="0" dirty="0" err="1">
                <a:latin typeface="Courier New"/>
                <a:cs typeface="Courier New"/>
              </a:rPr>
              <a:t>rn.fit</a:t>
            </a:r>
            <a:r>
              <a:rPr lang="en-US" sz="1800" b="0" dirty="0">
                <a:latin typeface="Courier New"/>
                <a:cs typeface="Courier New"/>
              </a:rPr>
              <a:t>(</a:t>
            </a:r>
          </a:p>
          <a:p>
            <a:pPr algn="l"/>
            <a:r>
              <a:rPr lang="en-US" sz="1800" b="0" dirty="0">
                <a:latin typeface="Courier New"/>
                <a:cs typeface="Courier New"/>
              </a:rPr>
              <a:t>	titanic[['</a:t>
            </a:r>
            <a:r>
              <a:rPr lang="en-US" sz="1800" b="0" dirty="0" err="1">
                <a:latin typeface="Courier New"/>
                <a:cs typeface="Courier New"/>
              </a:rPr>
              <a:t>Pclass</a:t>
            </a:r>
            <a:r>
              <a:rPr lang="en-US" sz="1800" b="0" dirty="0">
                <a:latin typeface="Courier New"/>
                <a:cs typeface="Courier New"/>
              </a:rPr>
              <a:t>', '</a:t>
            </a:r>
            <a:r>
              <a:rPr lang="en-US" sz="1800" b="0" dirty="0" err="1">
                <a:latin typeface="Courier New"/>
                <a:cs typeface="Courier New"/>
              </a:rPr>
              <a:t>ScaledAge</a:t>
            </a:r>
            <a:r>
              <a:rPr lang="en-US" sz="1800" b="0" dirty="0">
                <a:latin typeface="Courier New"/>
                <a:cs typeface="Courier New"/>
              </a:rPr>
              <a:t>', 'Gender']], 	</a:t>
            </a:r>
            <a:r>
              <a:rPr lang="en-US" sz="1800" b="0" dirty="0" err="1">
                <a:latin typeface="Courier New"/>
                <a:cs typeface="Courier New"/>
              </a:rPr>
              <a:t>titanic.Survived</a:t>
            </a:r>
            <a:endParaRPr lang="en-US" sz="1800" b="0" dirty="0">
              <a:latin typeface="Courier New"/>
              <a:cs typeface="Courier New"/>
            </a:endParaRPr>
          </a:p>
          <a:p>
            <a:pPr algn="l"/>
            <a:r>
              <a:rPr lang="en-US" sz="1800" b="0" dirty="0">
                <a:latin typeface="Courier New"/>
                <a:cs typeface="Courier New"/>
              </a:rPr>
              <a:t>)</a:t>
            </a:r>
          </a:p>
          <a:p>
            <a:pPr algn="l"/>
            <a:r>
              <a:rPr lang="en-US" sz="1800" b="0" dirty="0" err="1">
                <a:latin typeface="Courier New"/>
                <a:cs typeface="Courier New"/>
              </a:rPr>
              <a:t>rn.predict</a:t>
            </a:r>
            <a:r>
              <a:rPr lang="en-US" sz="1800" b="0" dirty="0">
                <a:latin typeface="Courier New"/>
                <a:cs typeface="Courier New"/>
              </a:rPr>
              <a:t>([ [1,2,0], [3,1.5,1]])</a:t>
            </a:r>
          </a:p>
        </p:txBody>
      </p:sp>
    </p:spTree>
    <p:extLst>
      <p:ext uri="{BB962C8B-B14F-4D97-AF65-F5344CB8AC3E}">
        <p14:creationId xmlns:p14="http://schemas.microsoft.com/office/powerpoint/2010/main" val="2821365875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and Nearest Centroid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sngStrike" dirty="0"/>
              <a:t>K-nearest-</a:t>
            </a:r>
            <a:r>
              <a:rPr lang="en-US" b="0" strike="sngStrike" dirty="0" err="1"/>
              <a:t>neighbours</a:t>
            </a:r>
            <a:r>
              <a:rPr lang="en-US" b="0" dirty="0"/>
              <a:t> </a:t>
            </a:r>
            <a:r>
              <a:rPr lang="en-US" b="0" i="1" dirty="0"/>
              <a:t>Nearest Centroid</a:t>
            </a:r>
            <a:endParaRPr lang="en-US" b="0" i="1" strike="sngStrike" dirty="0"/>
          </a:p>
          <a:p>
            <a:pPr lvl="1"/>
            <a:r>
              <a:rPr lang="en-US" b="0" dirty="0"/>
              <a:t>.fit() </a:t>
            </a:r>
            <a:r>
              <a:rPr lang="en-US" b="0" strike="sngStrike" dirty="0"/>
              <a:t>does no computation at all</a:t>
            </a:r>
            <a:r>
              <a:rPr lang="en-US" b="0" dirty="0"/>
              <a:t> finds the centroid for each different y</a:t>
            </a:r>
            <a:endParaRPr lang="en-US" b="0" strike="sngStrike" dirty="0"/>
          </a:p>
          <a:p>
            <a:pPr lvl="1"/>
            <a:r>
              <a:rPr lang="en-US" b="0" dirty="0"/>
              <a:t>.predict() looks for the </a:t>
            </a:r>
            <a:r>
              <a:rPr lang="en-US" b="0" strike="sngStrike" dirty="0"/>
              <a:t>nearest K points in the data set</a:t>
            </a:r>
            <a:r>
              <a:rPr lang="en-US" b="0" dirty="0"/>
              <a:t> </a:t>
            </a:r>
            <a:r>
              <a:rPr lang="en-US" b="0" i="1" dirty="0"/>
              <a:t>nearest centroid</a:t>
            </a:r>
            <a:endParaRPr lang="en-US" b="0" i="1" strike="sngStrike" dirty="0"/>
          </a:p>
          <a:p>
            <a:pPr lvl="2"/>
            <a:r>
              <a:rPr lang="en-US" b="0" strike="sngStrike" dirty="0"/>
              <a:t>vote / average the answer</a:t>
            </a:r>
            <a:r>
              <a:rPr lang="en-US" b="0" dirty="0"/>
              <a:t> uses that answer</a:t>
            </a:r>
            <a:endParaRPr lang="en-US" b="0" strike="sngStrike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8807" y="2960030"/>
            <a:ext cx="8526682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b="0" dirty="0">
                <a:latin typeface="Courier New"/>
                <a:cs typeface="Courier New"/>
              </a:rPr>
              <a:t>centroid = </a:t>
            </a:r>
            <a:r>
              <a:rPr lang="en-US" sz="1800" b="0" dirty="0" err="1">
                <a:latin typeface="Courier New"/>
                <a:cs typeface="Courier New"/>
              </a:rPr>
              <a:t>sklearn.neighbors.NearestCentroid</a:t>
            </a:r>
            <a:r>
              <a:rPr lang="en-US" sz="1800" b="0" dirty="0">
                <a:latin typeface="Courier New"/>
                <a:cs typeface="Courier New"/>
              </a:rPr>
              <a:t>()</a:t>
            </a:r>
          </a:p>
          <a:p>
            <a:pPr algn="l"/>
            <a:r>
              <a:rPr lang="en-US" sz="1800" b="0" dirty="0" err="1">
                <a:latin typeface="Courier New"/>
                <a:cs typeface="Courier New"/>
              </a:rPr>
              <a:t>centroid.fit</a:t>
            </a:r>
            <a:r>
              <a:rPr lang="en-US" sz="1800" b="0" dirty="0">
                <a:latin typeface="Courier New"/>
                <a:cs typeface="Courier New"/>
              </a:rPr>
              <a:t>(</a:t>
            </a:r>
          </a:p>
          <a:p>
            <a:pPr algn="l"/>
            <a:r>
              <a:rPr lang="en-US" sz="1800" b="0" dirty="0">
                <a:latin typeface="Courier New"/>
                <a:cs typeface="Courier New"/>
              </a:rPr>
              <a:t>	titanic[['</a:t>
            </a:r>
            <a:r>
              <a:rPr lang="en-US" sz="1800" b="0" dirty="0" err="1">
                <a:latin typeface="Courier New"/>
                <a:cs typeface="Courier New"/>
              </a:rPr>
              <a:t>Pclass</a:t>
            </a:r>
            <a:r>
              <a:rPr lang="en-US" sz="1800" b="0" dirty="0">
                <a:latin typeface="Courier New"/>
                <a:cs typeface="Courier New"/>
              </a:rPr>
              <a:t>', '</a:t>
            </a:r>
            <a:r>
              <a:rPr lang="en-US" sz="1800" b="0" dirty="0" err="1">
                <a:latin typeface="Courier New"/>
                <a:cs typeface="Courier New"/>
              </a:rPr>
              <a:t>ScaledAge</a:t>
            </a:r>
            <a:r>
              <a:rPr lang="en-US" sz="1800" b="0" dirty="0">
                <a:latin typeface="Courier New"/>
                <a:cs typeface="Courier New"/>
              </a:rPr>
              <a:t>', 'Gender']], 	</a:t>
            </a:r>
            <a:r>
              <a:rPr lang="en-US" sz="1800" b="0" dirty="0" err="1">
                <a:latin typeface="Courier New"/>
                <a:cs typeface="Courier New"/>
              </a:rPr>
              <a:t>titanic.Survived</a:t>
            </a:r>
            <a:endParaRPr lang="en-US" sz="1800" b="0" dirty="0">
              <a:latin typeface="Courier New"/>
              <a:cs typeface="Courier New"/>
            </a:endParaRPr>
          </a:p>
          <a:p>
            <a:pPr algn="l"/>
            <a:r>
              <a:rPr lang="en-US" sz="1800" b="0" dirty="0">
                <a:latin typeface="Courier New"/>
                <a:cs typeface="Courier New"/>
              </a:rPr>
              <a:t>)</a:t>
            </a:r>
          </a:p>
          <a:p>
            <a:pPr algn="l"/>
            <a:r>
              <a:rPr lang="en-US" sz="1800" b="0" dirty="0" err="1">
                <a:latin typeface="Courier New"/>
                <a:cs typeface="Courier New"/>
              </a:rPr>
              <a:t>centroid.predict</a:t>
            </a:r>
            <a:r>
              <a:rPr lang="en-US" sz="1800" b="0" dirty="0">
                <a:latin typeface="Courier New"/>
                <a:cs typeface="Courier New"/>
              </a:rPr>
              <a:t>([ [1,2,0], [3,1.5,1]])</a:t>
            </a:r>
          </a:p>
        </p:txBody>
      </p:sp>
    </p:spTree>
    <p:extLst>
      <p:ext uri="{BB962C8B-B14F-4D97-AF65-F5344CB8AC3E}">
        <p14:creationId xmlns:p14="http://schemas.microsoft.com/office/powerpoint/2010/main" val="19410308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09" name="Shape 209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A CLUSTER?</a:t>
            </a:r>
          </a:p>
        </p:txBody>
      </p:sp>
      <p:sp>
        <p:nvSpPr>
          <p:cNvPr id="211" name="Shape 211"/>
          <p:cNvSpPr/>
          <p:nvPr/>
        </p:nvSpPr>
        <p:spPr>
          <a:xfrm>
            <a:off x="454024" y="1325562"/>
            <a:ext cx="8455027" cy="2911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>
                <a:latin typeface="Garamond"/>
                <a:ea typeface="Garamond"/>
                <a:cs typeface="Garamond"/>
              </a:rPr>
              <a:t>U</a:t>
            </a:r>
            <a:r>
              <a:rPr dirty="0">
                <a:latin typeface="Garamond"/>
                <a:ea typeface="Garamond"/>
                <a:cs typeface="Garamond"/>
              </a:rPr>
              <a:t>nsupervised learning is when we are trying to find interesting patterns or groups in our data. </a:t>
            </a:r>
            <a:endParaRPr lang="en-US" dirty="0">
              <a:latin typeface="Garamond"/>
              <a:ea typeface="Garamond"/>
              <a:cs typeface="Garamond"/>
            </a:endParaRPr>
          </a:p>
          <a:p>
            <a:pPr marL="342900" marR="65828" indent="-342900" algn="l" defTabSz="914400">
              <a:lnSpc>
                <a:spcPts val="24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We don’t have a variable we are trying to predict (a Y value).</a:t>
            </a:r>
            <a:r>
              <a:rPr lang="en-US" dirty="0">
                <a:latin typeface="Garamond"/>
                <a:ea typeface="Garamond"/>
                <a:cs typeface="Garamond"/>
              </a:rPr>
              <a:t> 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>
                <a:latin typeface="Garamond"/>
                <a:ea typeface="Garamond"/>
                <a:cs typeface="Garamond"/>
              </a:rPr>
              <a:t>Clustering aims to discover subgroups in our data where the points are similar to each other.</a:t>
            </a:r>
          </a:p>
          <a:p>
            <a:pPr marL="342900" marR="65828" indent="-342900" algn="l" defTabSz="914400">
              <a:lnSpc>
                <a:spcPts val="24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000" b="0"/>
            </a:pPr>
            <a:r>
              <a:rPr lang="en-US" dirty="0">
                <a:latin typeface="Garamond"/>
                <a:ea typeface="Garamond"/>
                <a:cs typeface="Garamond"/>
              </a:rPr>
              <a:t>We have to decide what variables we will construct the groups on.</a:t>
            </a:r>
          </a:p>
          <a:p>
            <a:pPr marL="342900" marR="65828" lvl="6" indent="-342900" algn="l" defTabSz="914400">
              <a:lnSpc>
                <a:spcPts val="24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000" b="0"/>
            </a:pPr>
            <a:r>
              <a:rPr lang="en-US" dirty="0">
                <a:latin typeface="Garamond"/>
                <a:ea typeface="Garamond"/>
                <a:cs typeface="Garamond"/>
              </a:rPr>
              <a:t>What makes them different (or similar)?</a:t>
            </a:r>
            <a:endParaRPr dirty="0">
              <a:latin typeface="Garamond"/>
              <a:ea typeface="Garamond"/>
              <a:cs typeface="Garamond"/>
            </a:endParaRPr>
          </a:p>
        </p:txBody>
      </p:sp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</a:t>
            </a:r>
            <a:r>
              <a:rPr lang="en-US" dirty="0" err="1"/>
              <a:t>Neighbours</a:t>
            </a:r>
            <a:r>
              <a:rPr lang="en-US" dirty="0"/>
              <a:t> </a:t>
            </a:r>
            <a:r>
              <a:rPr lang="en-US" dirty="0" err="1"/>
              <a:t>Regressor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357336" cy="4030980"/>
          </a:xfrm>
        </p:spPr>
        <p:txBody>
          <a:bodyPr/>
          <a:lstStyle/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sacramento</a:t>
            </a:r>
            <a:r>
              <a:rPr lang="en-US" sz="1600" b="0" dirty="0">
                <a:latin typeface="Courier New"/>
                <a:cs typeface="Courier New"/>
              </a:rPr>
              <a:t> = </a:t>
            </a:r>
            <a:r>
              <a:rPr lang="en-US" sz="1600" b="0" dirty="0" err="1">
                <a:latin typeface="Courier New"/>
                <a:cs typeface="Courier New"/>
              </a:rPr>
              <a:t>pandas.read_csv</a:t>
            </a:r>
            <a:r>
              <a:rPr lang="en-US" sz="1600" b="0" dirty="0">
                <a:latin typeface="Courier New"/>
                <a:cs typeface="Courier New"/>
              </a:rPr>
              <a:t>('data/Sacramento-real-</a:t>
            </a:r>
            <a:r>
              <a:rPr lang="en-US" sz="1600" b="0" dirty="0" err="1">
                <a:latin typeface="Courier New"/>
                <a:cs typeface="Courier New"/>
              </a:rPr>
              <a:t>estate.csv</a:t>
            </a:r>
            <a:r>
              <a:rPr lang="en-US" sz="1600" b="0" dirty="0">
                <a:latin typeface="Courier New"/>
                <a:cs typeface="Courier New"/>
              </a:rPr>
              <a:t>')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X = </a:t>
            </a:r>
            <a:r>
              <a:rPr lang="en-US" sz="1600" b="0" dirty="0" err="1">
                <a:latin typeface="Courier New"/>
                <a:cs typeface="Courier New"/>
              </a:rPr>
              <a:t>sacramento</a:t>
            </a:r>
            <a:r>
              <a:rPr lang="en-US" sz="1600" b="0" dirty="0">
                <a:latin typeface="Courier New"/>
                <a:cs typeface="Courier New"/>
              </a:rPr>
              <a:t>[['latitude', 'longitude']]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y = </a:t>
            </a:r>
            <a:r>
              <a:rPr lang="en-US" sz="1600" b="0" dirty="0" err="1">
                <a:latin typeface="Courier New"/>
                <a:cs typeface="Courier New"/>
              </a:rPr>
              <a:t>sacramento.price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from </a:t>
            </a:r>
            <a:r>
              <a:rPr lang="en-US" sz="1600" b="0" dirty="0" err="1">
                <a:latin typeface="Courier New"/>
                <a:cs typeface="Courier New"/>
              </a:rPr>
              <a:t>sklearn.model_selection</a:t>
            </a:r>
            <a:r>
              <a:rPr lang="en-US" sz="1600" b="0" dirty="0">
                <a:latin typeface="Courier New"/>
                <a:cs typeface="Courier New"/>
              </a:rPr>
              <a:t> import </a:t>
            </a:r>
            <a:r>
              <a:rPr lang="en-US" sz="1600" b="0" dirty="0" err="1">
                <a:latin typeface="Courier New"/>
                <a:cs typeface="Courier New"/>
              </a:rPr>
              <a:t>train_test_split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(</a:t>
            </a:r>
            <a:r>
              <a:rPr lang="en-US" sz="1600" b="0" dirty="0" err="1">
                <a:latin typeface="Courier New"/>
                <a:cs typeface="Courier New"/>
              </a:rPr>
              <a:t>trainX</a:t>
            </a:r>
            <a:r>
              <a:rPr lang="en-US" sz="1600" b="0" dirty="0">
                <a:latin typeface="Courier New"/>
                <a:cs typeface="Courier New"/>
              </a:rPr>
              <a:t>, </a:t>
            </a:r>
            <a:r>
              <a:rPr lang="en-US" sz="1600" b="0" dirty="0" err="1">
                <a:latin typeface="Courier New"/>
                <a:cs typeface="Courier New"/>
              </a:rPr>
              <a:t>testX</a:t>
            </a:r>
            <a:r>
              <a:rPr lang="en-US" sz="1600" b="0" dirty="0">
                <a:latin typeface="Courier New"/>
                <a:cs typeface="Courier New"/>
              </a:rPr>
              <a:t>, </a:t>
            </a:r>
            <a:r>
              <a:rPr lang="en-US" sz="1600" b="0" dirty="0" err="1">
                <a:latin typeface="Courier New"/>
                <a:cs typeface="Courier New"/>
              </a:rPr>
              <a:t>trainY</a:t>
            </a:r>
            <a:r>
              <a:rPr lang="en-US" sz="1600" b="0" dirty="0">
                <a:latin typeface="Courier New"/>
                <a:cs typeface="Courier New"/>
              </a:rPr>
              <a:t>, </a:t>
            </a:r>
            <a:r>
              <a:rPr lang="en-US" sz="1600" b="0" dirty="0" err="1">
                <a:latin typeface="Courier New"/>
                <a:cs typeface="Courier New"/>
              </a:rPr>
              <a:t>testY</a:t>
            </a:r>
            <a:r>
              <a:rPr lang="en-US" sz="1600" b="0" dirty="0">
                <a:latin typeface="Courier New"/>
                <a:cs typeface="Courier New"/>
              </a:rPr>
              <a:t>) = </a:t>
            </a:r>
            <a:r>
              <a:rPr lang="en-US" sz="1600" b="0" dirty="0" err="1">
                <a:latin typeface="Courier New"/>
                <a:cs typeface="Courier New"/>
              </a:rPr>
              <a:t>train_test_split</a:t>
            </a:r>
            <a:r>
              <a:rPr lang="en-US" sz="1600" b="0" dirty="0">
                <a:latin typeface="Courier New"/>
                <a:cs typeface="Courier New"/>
              </a:rPr>
              <a:t>(X, y)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knr</a:t>
            </a:r>
            <a:r>
              <a:rPr lang="en-US" sz="1600" b="0" dirty="0">
                <a:latin typeface="Courier New"/>
                <a:cs typeface="Courier New"/>
              </a:rPr>
              <a:t> = </a:t>
            </a:r>
            <a:r>
              <a:rPr lang="en-US" sz="1600" b="0" dirty="0" err="1">
                <a:latin typeface="Courier New"/>
                <a:cs typeface="Courier New"/>
              </a:rPr>
              <a:t>sklearn.neighbors.</a:t>
            </a:r>
            <a:r>
              <a:rPr lang="en-US" sz="1600" dirty="0" err="1">
                <a:latin typeface="Courier New"/>
                <a:cs typeface="Courier New"/>
              </a:rPr>
              <a:t>KNeighborsRegressor</a:t>
            </a:r>
            <a:r>
              <a:rPr lang="en-US" sz="1600" b="0" dirty="0">
                <a:latin typeface="Courier New"/>
                <a:cs typeface="Courier New"/>
              </a:rPr>
              <a:t>(</a:t>
            </a:r>
            <a:r>
              <a:rPr lang="en-US" sz="1600" b="0" dirty="0" err="1">
                <a:latin typeface="Courier New"/>
                <a:cs typeface="Courier New"/>
              </a:rPr>
              <a:t>n_neighbors</a:t>
            </a:r>
            <a:r>
              <a:rPr lang="en-US" sz="1600" b="0" dirty="0">
                <a:latin typeface="Courier New"/>
                <a:cs typeface="Courier New"/>
              </a:rPr>
              <a:t>=4)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knr.fit</a:t>
            </a:r>
            <a:r>
              <a:rPr lang="en-US" sz="1600" b="0" dirty="0">
                <a:latin typeface="Courier New"/>
                <a:cs typeface="Courier New"/>
              </a:rPr>
              <a:t>(</a:t>
            </a:r>
            <a:r>
              <a:rPr lang="en-US" sz="1600" b="0" dirty="0" err="1">
                <a:latin typeface="Courier New"/>
                <a:cs typeface="Courier New"/>
              </a:rPr>
              <a:t>trainX</a:t>
            </a:r>
            <a:r>
              <a:rPr lang="en-US" sz="1600" b="0" dirty="0">
                <a:latin typeface="Courier New"/>
                <a:cs typeface="Courier New"/>
              </a:rPr>
              <a:t>, </a:t>
            </a:r>
            <a:r>
              <a:rPr lang="en-US" sz="1600" b="0" dirty="0" err="1">
                <a:latin typeface="Courier New"/>
                <a:cs typeface="Courier New"/>
              </a:rPr>
              <a:t>trainY</a:t>
            </a:r>
            <a:r>
              <a:rPr lang="en-US" sz="1600" b="0" dirty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preds</a:t>
            </a:r>
            <a:r>
              <a:rPr lang="en-US" sz="1600" b="0" dirty="0">
                <a:latin typeface="Courier New"/>
                <a:cs typeface="Courier New"/>
              </a:rPr>
              <a:t> = </a:t>
            </a:r>
            <a:r>
              <a:rPr lang="en-US" sz="1600" b="0" dirty="0" err="1">
                <a:latin typeface="Courier New"/>
                <a:cs typeface="Courier New"/>
              </a:rPr>
              <a:t>knr.predict</a:t>
            </a:r>
            <a:r>
              <a:rPr lang="en-US" sz="1600" b="0" dirty="0">
                <a:latin typeface="Courier New"/>
                <a:cs typeface="Courier New"/>
              </a:rPr>
              <a:t>(</a:t>
            </a:r>
            <a:r>
              <a:rPr lang="en-US" sz="1600" b="0" dirty="0" err="1">
                <a:latin typeface="Courier New"/>
                <a:cs typeface="Courier New"/>
              </a:rPr>
              <a:t>testX</a:t>
            </a:r>
            <a:r>
              <a:rPr lang="en-US" sz="1600" b="0" dirty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matplotlib.pyplot.scatter</a:t>
            </a:r>
            <a:r>
              <a:rPr lang="en-US" sz="1600" b="0" dirty="0">
                <a:latin typeface="Courier New"/>
                <a:cs typeface="Courier New"/>
              </a:rPr>
              <a:t>(</a:t>
            </a:r>
            <a:r>
              <a:rPr lang="en-US" sz="1600" b="0" dirty="0" err="1">
                <a:latin typeface="Courier New"/>
                <a:cs typeface="Courier New"/>
              </a:rPr>
              <a:t>testY</a:t>
            </a:r>
            <a:r>
              <a:rPr lang="en-US" sz="1600" b="0" dirty="0">
                <a:latin typeface="Courier New"/>
                <a:cs typeface="Courier New"/>
              </a:rPr>
              <a:t>, </a:t>
            </a:r>
            <a:r>
              <a:rPr lang="en-US" sz="1600" b="0" dirty="0" err="1">
                <a:latin typeface="Courier New"/>
                <a:cs typeface="Courier New"/>
              </a:rPr>
              <a:t>preds</a:t>
            </a:r>
            <a:r>
              <a:rPr lang="en-US" sz="1600" b="0" dirty="0">
                <a:latin typeface="Courier New"/>
                <a:cs typeface="Courier New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633" y="2961846"/>
            <a:ext cx="3779295" cy="229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353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09" name="Shape 70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10" name="Shape 710"/>
          <p:cNvSpPr>
            <a:spLocks noGrp="1"/>
          </p:cNvSpPr>
          <p:nvPr>
            <p:ph type="title" idx="4294967295"/>
          </p:nvPr>
        </p:nvSpPr>
        <p:spPr>
          <a:xfrm>
            <a:off x="498081" y="1054539"/>
            <a:ext cx="8426451" cy="3894138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dirty="0"/>
              <a:t>LAB</a:t>
            </a:r>
            <a:br>
              <a:rPr lang="en-AU" dirty="0"/>
            </a:br>
            <a:br>
              <a:rPr lang="en-AU" dirty="0"/>
            </a:br>
            <a:r>
              <a:rPr lang="en-AU" sz="2000" dirty="0"/>
              <a:t>Try </a:t>
            </a:r>
            <a:r>
              <a:rPr lang="en-AU" sz="2000" dirty="0" err="1"/>
              <a:t>KNeighborsRegressor</a:t>
            </a:r>
            <a:r>
              <a:rPr lang="en-AU" sz="2000" dirty="0"/>
              <a:t> or </a:t>
            </a:r>
            <a:r>
              <a:rPr lang="en-AU" sz="2000" dirty="0" err="1"/>
              <a:t>RadiusNeighborsRegressor</a:t>
            </a:r>
            <a:r>
              <a:rPr lang="en-AU" sz="2000" dirty="0"/>
              <a:t> to predict Chicago house prices (Week 3 lab data)</a:t>
            </a:r>
            <a:br>
              <a:rPr lang="en-AU" sz="2000" dirty="0"/>
            </a:br>
            <a:br>
              <a:rPr lang="en-AU" sz="2000" dirty="0"/>
            </a:br>
            <a:r>
              <a:rPr lang="en-AU" sz="2000" dirty="0"/>
              <a:t>Try </a:t>
            </a:r>
            <a:r>
              <a:rPr lang="en-AU" sz="2000" dirty="0" err="1"/>
              <a:t>KNearestClassifier</a:t>
            </a:r>
            <a:r>
              <a:rPr lang="en-AU" sz="2000" dirty="0"/>
              <a:t>, </a:t>
            </a:r>
            <a:r>
              <a:rPr lang="en-AU" sz="2000" dirty="0" err="1"/>
              <a:t>RadiusNeighborsClassifier</a:t>
            </a:r>
            <a:r>
              <a:rPr lang="en-AU" sz="2000" dirty="0"/>
              <a:t> or </a:t>
            </a:r>
            <a:r>
              <a:rPr lang="en-AU" sz="2000" dirty="0" err="1"/>
              <a:t>NearestCentroid</a:t>
            </a:r>
            <a:r>
              <a:rPr lang="en-AU" sz="2000" dirty="0"/>
              <a:t> to predict breast cancer (see Week 3 “flowers-and-</a:t>
            </a:r>
            <a:r>
              <a:rPr lang="en-AU" sz="2000" dirty="0" err="1"/>
              <a:t>cancer.ipynb</a:t>
            </a:r>
            <a:r>
              <a:rPr lang="en-AU" sz="2000" dirty="0"/>
              <a:t>”)</a:t>
            </a:r>
            <a:endParaRPr dirty="0"/>
          </a:p>
        </p:txBody>
      </p:sp>
      <p:sp>
        <p:nvSpPr>
          <p:cNvPr id="711" name="Shape 71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522275743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25" name="Shape 72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26" name="Shape 726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dirty="0"/>
              <a:t>DISCUSSION TIME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endParaRPr sz="1900" dirty="0"/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endParaRPr sz="1900" dirty="0"/>
          </a:p>
        </p:txBody>
      </p:sp>
      <p:sp>
        <p:nvSpPr>
          <p:cNvPr id="727" name="Shape 727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rPr dirty="0"/>
              <a:t>DATA SCIENCE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7" name="Shape 21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WOULD WE CLUSTER DATA?</a:t>
            </a:r>
          </a:p>
        </p:txBody>
      </p:sp>
      <p:sp>
        <p:nvSpPr>
          <p:cNvPr id="219" name="Shape 219"/>
          <p:cNvSpPr/>
          <p:nvPr/>
        </p:nvSpPr>
        <p:spPr>
          <a:xfrm>
            <a:off x="454024" y="1429572"/>
            <a:ext cx="8455027" cy="2693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i="1" dirty="0">
                <a:latin typeface="Garamond"/>
                <a:ea typeface="Garamond"/>
                <a:cs typeface="Garamond"/>
              </a:rPr>
              <a:t>To give us a hint about what might be worth visualizing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To enhance our understanding of a dataset by dividing the data into groups.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Clustering provides a layer of abstraction from individual data points.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The goal is to extract and enhance the natural structure of the data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25" name="Shape 225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WOULD WE CLUSTER DATA?</a:t>
            </a:r>
          </a:p>
        </p:txBody>
      </p:sp>
      <p:sp>
        <p:nvSpPr>
          <p:cNvPr id="227" name="Shape 227"/>
          <p:cNvSpPr/>
          <p:nvPr/>
        </p:nvSpPr>
        <p:spPr>
          <a:xfrm>
            <a:off x="454024" y="1429572"/>
            <a:ext cx="8455027" cy="61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r>
              <a:rPr dirty="0">
                <a:latin typeface="Garamond"/>
                <a:ea typeface="Garamond"/>
                <a:cs typeface="Garamond"/>
              </a:rPr>
              <a:t>Marketing teams might want to group customers into like groups as a way of summarising the data</a:t>
            </a:r>
          </a:p>
        </p:txBody>
      </p:sp>
      <p:pic>
        <p:nvPicPr>
          <p:cNvPr id="228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0032" y="2304145"/>
            <a:ext cx="2783010" cy="2783010"/>
          </a:xfrm>
          <a:prstGeom prst="rect">
            <a:avLst/>
          </a:prstGeom>
          <a:ln w="25400"/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34" name="Shape 234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WOULD WE CLUSTER DATA?</a:t>
            </a:r>
          </a:p>
        </p:txBody>
      </p:sp>
      <p:sp>
        <p:nvSpPr>
          <p:cNvPr id="236" name="Shape 236"/>
          <p:cNvSpPr/>
          <p:nvPr/>
        </p:nvSpPr>
        <p:spPr>
          <a:xfrm>
            <a:off x="454024" y="1429572"/>
            <a:ext cx="8455027" cy="61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r>
              <a:rPr dirty="0">
                <a:latin typeface="Garamond"/>
                <a:ea typeface="Garamond"/>
                <a:cs typeface="Garamond"/>
              </a:rPr>
              <a:t>Financial groups may want to group transactions into like groups as a way to find unusual payments</a:t>
            </a:r>
          </a:p>
        </p:txBody>
      </p:sp>
      <p:pic>
        <p:nvPicPr>
          <p:cNvPr id="23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2732" y="2617590"/>
            <a:ext cx="4037611" cy="2467430"/>
          </a:xfrm>
          <a:prstGeom prst="rect">
            <a:avLst/>
          </a:prstGeom>
          <a:ln w="25400"/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43" name="Shape 2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WOULD WE CLUSTER DATA?</a:t>
            </a:r>
          </a:p>
        </p:txBody>
      </p:sp>
      <p:sp>
        <p:nvSpPr>
          <p:cNvPr id="245" name="Shape 245"/>
          <p:cNvSpPr/>
          <p:nvPr/>
        </p:nvSpPr>
        <p:spPr>
          <a:xfrm>
            <a:off x="454024" y="1429572"/>
            <a:ext cx="8455027" cy="307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r>
              <a:rPr dirty="0">
                <a:latin typeface="Garamond"/>
                <a:ea typeface="Garamond"/>
                <a:cs typeface="Garamond"/>
              </a:rPr>
              <a:t>Genetics data can be clustered to identify ancestry</a:t>
            </a:r>
          </a:p>
        </p:txBody>
      </p:sp>
      <p:pic>
        <p:nvPicPr>
          <p:cNvPr id="246" name="image7.jpg" descr="http://upload.wikimedia.org/wikipedia/commons/a/a1/Rosenberg_1048people_993marker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3363965" y="346939"/>
            <a:ext cx="2635146" cy="64430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</TotalTime>
  <Words>1910</Words>
  <Application>Microsoft Office PowerPoint</Application>
  <PresentationFormat>Custom</PresentationFormat>
  <Paragraphs>366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Courier New</vt:lpstr>
      <vt:lpstr>Garamond</vt:lpstr>
      <vt:lpstr>Gill Sans</vt:lpstr>
      <vt:lpstr>Helvetica</vt:lpstr>
      <vt:lpstr>Lucida Grande</vt:lpstr>
      <vt:lpstr>News706 BT</vt:lpstr>
      <vt:lpstr>Trebuchet MS</vt:lpstr>
      <vt:lpstr>White</vt:lpstr>
      <vt:lpstr>DATA SCIENCE 10 WEEK PART TIME COURSE  Week 5 - Clustering</vt:lpstr>
      <vt:lpstr>AGENDA</vt:lpstr>
      <vt:lpstr>WHAT IS CLUSTERING AND WHY DO IT?</vt:lpstr>
      <vt:lpstr>CLUSTERING</vt:lpstr>
      <vt:lpstr>WHAT IS A CLUSTER?</vt:lpstr>
      <vt:lpstr>WHY WOULD WE CLUSTER DATA?</vt:lpstr>
      <vt:lpstr>WHY WOULD WE CLUSTER DATA?</vt:lpstr>
      <vt:lpstr>WHY WOULD WE CLUSTER DATA?</vt:lpstr>
      <vt:lpstr>WHY WOULD WE CLUSTER DATA?</vt:lpstr>
      <vt:lpstr>HOW DO WE CLUSTER DATA?</vt:lpstr>
      <vt:lpstr>Scikit-learn has many clustering algorithms…</vt:lpstr>
      <vt:lpstr>K-means</vt:lpstr>
      <vt:lpstr>KMEANS ALGORITHM</vt:lpstr>
      <vt:lpstr>STEP 1 - CHOOSE CENTROIDS</vt:lpstr>
      <vt:lpstr>STEP 2 - ASSESS SIMILARITY</vt:lpstr>
      <vt:lpstr>STEP 3 - RECALCULATE CENTROID POSITIONS</vt:lpstr>
      <vt:lpstr>STEP 4 - CONVERGENCE</vt:lpstr>
      <vt:lpstr>KMEANS ALGORITHM</vt:lpstr>
      <vt:lpstr>KMEANS ALGORITHM</vt:lpstr>
      <vt:lpstr>KMEANS ALGORITHM</vt:lpstr>
      <vt:lpstr>KMEANS ALGORITHM</vt:lpstr>
      <vt:lpstr>KMEANS ALGORITHM</vt:lpstr>
      <vt:lpstr>KMEANS ALGORITHM</vt:lpstr>
      <vt:lpstr>KMEANS ALGORITHM</vt:lpstr>
      <vt:lpstr>KMEANS ALGORITHM</vt:lpstr>
      <vt:lpstr>KMEANS ALGORITHM</vt:lpstr>
      <vt:lpstr>HOW DO WE KNOW OUR k-MEANS CLUSTERS ARE ANY GOOD?</vt:lpstr>
      <vt:lpstr>CLUSTER VALIDATION</vt:lpstr>
      <vt:lpstr>CLUSTER VALIDATION – COHESION</vt:lpstr>
      <vt:lpstr>CLUSTER VALIDATION - SEPARATION</vt:lpstr>
      <vt:lpstr>CLUSTER VALIDATION – SILHOUETTE COEFFICIENT</vt:lpstr>
      <vt:lpstr>CLUSTER VALIDATION – SILHOUETTE COEFFICIENT</vt:lpstr>
      <vt:lpstr>CLUSTER VALIDATION</vt:lpstr>
      <vt:lpstr>CLUSTER VALIDATION</vt:lpstr>
      <vt:lpstr>CLUSTER VALIDATION</vt:lpstr>
      <vt:lpstr>DBSCAN</vt:lpstr>
      <vt:lpstr>DBSCAN</vt:lpstr>
      <vt:lpstr>PowerPoint Presentation</vt:lpstr>
      <vt:lpstr>Limitations</vt:lpstr>
      <vt:lpstr>Interactive Immersive Experience Cards, Sticky labels, Measuring tape</vt:lpstr>
      <vt:lpstr>KMeans sklearn API</vt:lpstr>
      <vt:lpstr>Displaying a 2D clustering</vt:lpstr>
      <vt:lpstr>DBSCAN sklearn API</vt:lpstr>
      <vt:lpstr>Silhouette (Scoring API)</vt:lpstr>
      <vt:lpstr>LAB</vt:lpstr>
      <vt:lpstr>Supervised Learning K-Nearest-Neighbours</vt:lpstr>
      <vt:lpstr>KNeighbours Classifier</vt:lpstr>
      <vt:lpstr>Supervised Learning and Radius Neighbours</vt:lpstr>
      <vt:lpstr>Supervised Learning and Nearest Centroid</vt:lpstr>
      <vt:lpstr>K-Neighbours Regressor</vt:lpstr>
      <vt:lpstr>LAB  Try KNeighborsRegressor or RadiusNeighborsRegressor to predict Chicago house prices (Week 3 lab data)  Try KNearestClassifier, RadiusNeighborsClassifier or NearestCentroid to predict breast cancer (see Week 3 “flowers-and-cancer.ipynb”)</vt:lpstr>
      <vt:lpstr>DISCUSSION TIME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 WEEK PART TIME COURSE  Week 5 - Clustering</dc:title>
  <cp:lastModifiedBy>Greg Baker</cp:lastModifiedBy>
  <cp:revision>37</cp:revision>
  <dcterms:modified xsi:type="dcterms:W3CDTF">2017-08-18T02:53:49Z</dcterms:modified>
</cp:coreProperties>
</file>